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2.xml" ContentType="application/vnd.openxmlformats-officedocument.presentationml.notesSlide+xml"/>
  <Override PartName="/ppt/tags/tag29.xml" ContentType="application/vnd.openxmlformats-officedocument.presentationml.tags+xml"/>
  <Override PartName="/ppt/notesSlides/notesSlide2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8976" r:id="rId3"/>
    <p:sldId id="8977" r:id="rId4"/>
    <p:sldId id="8978" r:id="rId5"/>
    <p:sldId id="8979" r:id="rId6"/>
    <p:sldId id="8980" r:id="rId7"/>
    <p:sldId id="8981" r:id="rId8"/>
    <p:sldId id="8982" r:id="rId9"/>
    <p:sldId id="8983" r:id="rId10"/>
    <p:sldId id="8984" r:id="rId11"/>
    <p:sldId id="8985" r:id="rId12"/>
    <p:sldId id="8986" r:id="rId13"/>
    <p:sldId id="8987" r:id="rId14"/>
    <p:sldId id="8988" r:id="rId15"/>
    <p:sldId id="8989" r:id="rId16"/>
    <p:sldId id="8990" r:id="rId17"/>
    <p:sldId id="8991" r:id="rId18"/>
    <p:sldId id="8992" r:id="rId19"/>
    <p:sldId id="8993" r:id="rId20"/>
    <p:sldId id="8994" r:id="rId21"/>
    <p:sldId id="8995" r:id="rId22"/>
    <p:sldId id="8996" r:id="rId23"/>
    <p:sldId id="8997" r:id="rId24"/>
    <p:sldId id="8998" r:id="rId25"/>
    <p:sldId id="8999" r:id="rId26"/>
    <p:sldId id="9000" r:id="rId27"/>
    <p:sldId id="9001" r:id="rId28"/>
    <p:sldId id="9002" r:id="rId29"/>
    <p:sldId id="9003" r:id="rId30"/>
    <p:sldId id="9004" r:id="rId31"/>
    <p:sldId id="9005" r:id="rId32"/>
    <p:sldId id="9006" r:id="rId33"/>
    <p:sldId id="9007" r:id="rId34"/>
    <p:sldId id="9008" r:id="rId35"/>
    <p:sldId id="9009" r:id="rId36"/>
    <p:sldId id="9010" r:id="rId37"/>
    <p:sldId id="9011" r:id="rId38"/>
    <p:sldId id="9012" r:id="rId39"/>
    <p:sldId id="9013" r:id="rId40"/>
    <p:sldId id="9014" r:id="rId41"/>
    <p:sldId id="9015" r:id="rId42"/>
    <p:sldId id="9016" r:id="rId43"/>
    <p:sldId id="9017" r:id="rId44"/>
    <p:sldId id="9018" r:id="rId45"/>
    <p:sldId id="9019" r:id="rId46"/>
    <p:sldId id="9020" r:id="rId47"/>
    <p:sldId id="9021" r:id="rId48"/>
    <p:sldId id="9022" r:id="rId49"/>
    <p:sldId id="9023" r:id="rId50"/>
    <p:sldId id="9024" r:id="rId51"/>
    <p:sldId id="9025" r:id="rId52"/>
    <p:sldId id="9026" r:id="rId53"/>
    <p:sldId id="9027" r:id="rId54"/>
    <p:sldId id="9028" r:id="rId55"/>
    <p:sldId id="9029" r:id="rId56"/>
    <p:sldId id="9030" r:id="rId57"/>
    <p:sldId id="9031" r:id="rId58"/>
    <p:sldId id="9032" r:id="rId59"/>
    <p:sldId id="9033" r:id="rId60"/>
    <p:sldId id="9034" r:id="rId61"/>
    <p:sldId id="9035" r:id="rId62"/>
    <p:sldId id="9036" r:id="rId63"/>
    <p:sldId id="9037" r:id="rId64"/>
    <p:sldId id="9038" r:id="rId65"/>
    <p:sldId id="9039" r:id="rId66"/>
    <p:sldId id="9040" r:id="rId67"/>
    <p:sldId id="9041" r:id="rId68"/>
    <p:sldId id="9042" r:id="rId69"/>
    <p:sldId id="9043" r:id="rId70"/>
    <p:sldId id="9044" r:id="rId71"/>
    <p:sldId id="9045" r:id="rId72"/>
    <p:sldId id="9046" r:id="rId73"/>
    <p:sldId id="9047" r:id="rId74"/>
    <p:sldId id="9048" r:id="rId75"/>
    <p:sldId id="9049" r:id="rId76"/>
    <p:sldId id="9050" r:id="rId7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53" d="100"/>
          <a:sy n="53" d="100"/>
        </p:scale>
        <p:origin x="18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4" Type="http://schemas.openxmlformats.org/officeDocument/2006/relationships/image" Target="../media/image9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9/13/2020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  <a:t>‹#›</a:t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1.w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0.wmf"/><Relationship Id="rId4" Type="http://schemas.openxmlformats.org/officeDocument/2006/relationships/notesSlide" Target="../notesSlides/notesSlide5.xml"/><Relationship Id="rId9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3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5.w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4.wmf"/><Relationship Id="rId4" Type="http://schemas.openxmlformats.org/officeDocument/2006/relationships/notesSlide" Target="../notesSlides/notesSlide6.xml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5.bin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9.wmf"/><Relationship Id="rId4" Type="http://schemas.openxmlformats.org/officeDocument/2006/relationships/notesSlide" Target="../notesSlides/notesSlide7.xml"/><Relationship Id="rId9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5.wmf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52.pn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3.png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wmf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75.wmf"/><Relationship Id="rId4" Type="http://schemas.openxmlformats.org/officeDocument/2006/relationships/notesSlide" Target="../notesSlides/notesSlide12.xml"/><Relationship Id="rId9" Type="http://schemas.openxmlformats.org/officeDocument/2006/relationships/oleObject" Target="../embeddings/oleObject3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92.wmf"/><Relationship Id="rId4" Type="http://schemas.openxmlformats.org/officeDocument/2006/relationships/image" Target="../media/image89.wmf"/><Relationship Id="rId9" Type="http://schemas.openxmlformats.org/officeDocument/2006/relationships/oleObject" Target="../embeddings/oleObject35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93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96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98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564515" y="1093470"/>
            <a:ext cx="386143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zh-CN" sz="3800">
                <a:ea typeface="宋体" panose="02010600030101010101" pitchFamily="2" charset="-122"/>
                <a:sym typeface="+mn-ea"/>
              </a:rPr>
              <a:t>因子分解机</a:t>
            </a:r>
            <a:r>
              <a:rPr lang="en-US" altLang="zh-CN" sz="3800">
                <a:ea typeface="宋体" panose="02010600030101010101" pitchFamily="2" charset="-122"/>
                <a:sym typeface="+mn-ea"/>
              </a:rPr>
              <a:t>, libFM</a:t>
            </a:r>
            <a:r>
              <a:rPr lang="zh-CN" altLang="zh-CN" sz="3800">
                <a:ea typeface="宋体" panose="02010600030101010101" pitchFamily="2" charset="-122"/>
                <a:sym typeface="+mn-ea"/>
              </a:rPr>
              <a:t>与基于邻域的协同过滤</a:t>
            </a:r>
            <a:br>
              <a:rPr lang="zh-CN" sz="3800">
                <a:ea typeface="宋体" panose="02010600030101010101" pitchFamily="2" charset="-122"/>
                <a:sym typeface="+mn-ea"/>
              </a:rPr>
            </a:br>
            <a:r>
              <a:rPr sz="3800" dirty="0">
                <a:sym typeface="+mn-ea"/>
              </a:rPr>
              <a:t>Lesson-0</a:t>
            </a:r>
            <a:r>
              <a:rPr lang="en-US" altLang="zh-CN" sz="3800" dirty="0">
                <a:sym typeface="+mn-ea"/>
              </a:rPr>
              <a:t>5</a:t>
            </a:r>
            <a:endParaRPr lang="en-US"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9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的局限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66545"/>
            <a:ext cx="8868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对于电影评分系统，特征维度也不仅仅是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userID, itemID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，还有其他维度：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S={(A, TI, 2010-1, 5),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(A, NH, 2010-2, 3),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(A, SW, 2010-4, 1),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(B, SW, 2009-5, 4),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(B, ST, 2009-8, 5),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(C, TI, 2009-9, 1),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(C, SW, 2009-12, 5),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...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53180" y="2117725"/>
            <a:ext cx="699325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U={Alice(A), Bob(B), Charlie(C), ...}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I={Titanic(TI), Notting Hill(NH), Star Wars(SW), Star Trek(ST),...}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用户在什么时间，对哪部电影，打了多少分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我们需要预测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y'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，即某个用户，在某个时刻，对某个电影的打分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的局限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1550035" y="3213100"/>
            <a:ext cx="1506220" cy="431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User-Item</a:t>
            </a: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矩阵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70" y="1384300"/>
            <a:ext cx="5495925" cy="2457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" y="1842770"/>
            <a:ext cx="1638300" cy="136207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449955" y="2401570"/>
            <a:ext cx="629285" cy="42291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5112385" y="4472940"/>
            <a:ext cx="2027555" cy="431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User-Item</a:t>
            </a: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交互的二进制（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0-1</a:t>
            </a: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）表示</a:t>
            </a:r>
            <a:endParaRPr lang="zh-CN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右箭头 8"/>
          <p:cNvSpPr/>
          <p:nvPr/>
        </p:nvSpPr>
        <p:spPr>
          <a:xfrm rot="5220000">
            <a:off x="5734685" y="398081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右箭头 9"/>
          <p:cNvSpPr/>
          <p:nvPr/>
        </p:nvSpPr>
        <p:spPr>
          <a:xfrm rot="5220000">
            <a:off x="7995285" y="398081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Content Placeholder 2"/>
          <p:cNvSpPr txBox="1">
            <a:spLocks noGrp="1"/>
          </p:cNvSpPr>
          <p:nvPr/>
        </p:nvSpPr>
        <p:spPr>
          <a:xfrm>
            <a:off x="7487285" y="4466590"/>
            <a:ext cx="2027555" cy="431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其他辅助特征，实数或者二进制（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0-1</a:t>
            </a: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）</a:t>
            </a:r>
            <a:endParaRPr lang="zh-CN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0855" y="4024630"/>
            <a:ext cx="4716145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蓝色部分：当前评分用户信息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红色部分：当前被评分电影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黄色：当前评分用户，评分过的其他电影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绿色：评分时间（按照2009年1月开始的间隔月数）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棕色：用户评分过的上一部电影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261745"/>
            <a:ext cx="7255510" cy="26339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线性回归：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对于特征向量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目标预估函数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对于二阶表达式：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使用Wij进行二阶特征组合的参数估计存在问题，即如果观察样本中没有出现过该交互的特征分量，那么直接估计将为0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2580640" y="2384743"/>
          <a:ext cx="4197985" cy="48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r:id="rId5" imgW="2005965" imgH="228600" progId="Equation.KSEE3">
                  <p:embed/>
                </p:oleObj>
              </mc:Choice>
              <mc:Fallback>
                <p:oleObj r:id="rId5" imgW="2005965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0640" y="2384743"/>
                        <a:ext cx="4197985" cy="4851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-2147482616"/>
          <p:cNvGraphicFramePr>
            <a:graphicFrameLocks noChangeAspect="1"/>
          </p:cNvGraphicFramePr>
          <p:nvPr/>
        </p:nvGraphicFramePr>
        <p:xfrm>
          <a:off x="3231198" y="2915603"/>
          <a:ext cx="1967230" cy="915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r:id="rId7" imgW="939800" imgH="431800" progId="Equation.KSEE3">
                  <p:embed/>
                </p:oleObj>
              </mc:Choice>
              <mc:Fallback>
                <p:oleObj r:id="rId7" imgW="9398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1198" y="2915603"/>
                        <a:ext cx="1967230" cy="915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-2147482616"/>
          <p:cNvGraphicFramePr>
            <a:graphicFrameLocks noChangeAspect="1"/>
          </p:cNvGraphicFramePr>
          <p:nvPr/>
        </p:nvGraphicFramePr>
        <p:xfrm>
          <a:off x="2327275" y="1783715"/>
          <a:ext cx="2498725" cy="53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r:id="rId9" imgW="1193800" imgH="254000" progId="Equation.KSEE3">
                  <p:embed/>
                </p:oleObj>
              </mc:Choice>
              <mc:Fallback>
                <p:oleObj r:id="rId9" imgW="11938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7275" y="1783715"/>
                        <a:ext cx="2498725" cy="539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-2147482616"/>
          <p:cNvGraphicFramePr>
            <a:graphicFrameLocks noChangeAspect="1"/>
          </p:cNvGraphicFramePr>
          <p:nvPr/>
        </p:nvGraphicFramePr>
        <p:xfrm>
          <a:off x="2958148" y="3774441"/>
          <a:ext cx="454533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r:id="rId11" imgW="2171700" imgH="444500" progId="Equation.KSEE3">
                  <p:embed/>
                </p:oleObj>
              </mc:Choice>
              <mc:Fallback>
                <p:oleObj r:id="rId11" imgW="21717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58148" y="3774441"/>
                        <a:ext cx="4545330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右箭头 19"/>
          <p:cNvSpPr/>
          <p:nvPr/>
        </p:nvSpPr>
        <p:spPr>
          <a:xfrm>
            <a:off x="7153275" y="2657475"/>
            <a:ext cx="629285" cy="42291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1" name="Content Placeholder 2"/>
          <p:cNvSpPr txBox="1">
            <a:spLocks noGrp="1"/>
          </p:cNvSpPr>
          <p:nvPr/>
        </p:nvSpPr>
        <p:spPr>
          <a:xfrm>
            <a:off x="8161020" y="2085975"/>
            <a:ext cx="3540125" cy="13569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认为变量之间是相互独立的，没有考虑变量之间的相互关系，比如性别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年龄的组合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7782560" y="4034155"/>
            <a:ext cx="629285" cy="42291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3" name="Content Placeholder 2"/>
          <p:cNvSpPr txBox="1">
            <a:spLocks noGrp="1"/>
          </p:cNvSpPr>
          <p:nvPr/>
        </p:nvSpPr>
        <p:spPr>
          <a:xfrm>
            <a:off x="8411845" y="3774440"/>
            <a:ext cx="3540125" cy="13569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二阶特征组合：考虑了两个特征变量之间的交互影响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 rot="6420000">
            <a:off x="6552565" y="4604385"/>
            <a:ext cx="374650" cy="26035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261745"/>
            <a:ext cx="9792335" cy="26339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Wij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的估计，转换成了矩阵分解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MF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问题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1030923" y="2398396"/>
          <a:ext cx="454533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r:id="rId5" imgW="2171700" imgH="444500" progId="Equation.KSEE3">
                  <p:embed/>
                </p:oleObj>
              </mc:Choice>
              <mc:Fallback>
                <p:oleObj r:id="rId5" imgW="21717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923" y="2398396"/>
                        <a:ext cx="4545330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1030923" y="3527426"/>
          <a:ext cx="51308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r:id="rId7" imgW="2451100" imgH="444500" progId="Equation.KSEE3">
                  <p:embed/>
                </p:oleObj>
              </mc:Choice>
              <mc:Fallback>
                <p:oleObj r:id="rId7" imgW="24511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0923" y="3527426"/>
                        <a:ext cx="5130800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右箭头 9"/>
          <p:cNvSpPr/>
          <p:nvPr/>
        </p:nvSpPr>
        <p:spPr>
          <a:xfrm rot="5220000">
            <a:off x="4712335" y="329120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27" name="对象 -2147482616"/>
          <p:cNvGraphicFramePr>
            <a:graphicFrameLocks noChangeAspect="1"/>
          </p:cNvGraphicFramePr>
          <p:nvPr/>
        </p:nvGraphicFramePr>
        <p:xfrm>
          <a:off x="2292033" y="4834256"/>
          <a:ext cx="276352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r:id="rId9" imgW="1320165" imgH="444500" progId="Equation.KSEE3">
                  <p:embed/>
                </p:oleObj>
              </mc:Choice>
              <mc:Fallback>
                <p:oleObj r:id="rId9" imgW="1320165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92033" y="4834256"/>
                        <a:ext cx="2763520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右箭头 28"/>
          <p:cNvSpPr/>
          <p:nvPr/>
        </p:nvSpPr>
        <p:spPr>
          <a:xfrm rot="7260000">
            <a:off x="4712335" y="4518660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99895" y="5950585"/>
            <a:ext cx="463931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直接计算，复杂度为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Calibri" panose="020F0502020204030204"/>
              </a:rPr>
              <a:t>n是特征个数，k是特征的embedding size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31" name="对象 30"/>
          <p:cNvGraphicFramePr/>
          <p:nvPr/>
        </p:nvGraphicFramePr>
        <p:xfrm>
          <a:off x="6338570" y="2398395"/>
          <a:ext cx="5807710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r:id="rId11" imgW="6343650" imgH="2571750" progId="Paint.Picture">
                  <p:embed/>
                </p:oleObj>
              </mc:Choice>
              <mc:Fallback>
                <p:oleObj r:id="rId11" imgW="6343650" imgH="2571750" progId="Paint.Picture">
                  <p:embed/>
                  <p:pic>
                    <p:nvPicPr>
                      <p:cNvPr id="0" name="图片 3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38570" y="2398395"/>
                        <a:ext cx="5807710" cy="231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-2147482616"/>
          <p:cNvGraphicFramePr>
            <a:graphicFrameLocks noChangeAspect="1"/>
          </p:cNvGraphicFramePr>
          <p:nvPr/>
        </p:nvGraphicFramePr>
        <p:xfrm>
          <a:off x="3899535" y="5904865"/>
          <a:ext cx="1043305" cy="40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r:id="rId13" imgW="596900" imgH="228600" progId="Equation.KSEE3">
                  <p:embed/>
                </p:oleObj>
              </mc:Choice>
              <mc:Fallback>
                <p:oleObj r:id="rId13" imgW="5969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99535" y="5904865"/>
                        <a:ext cx="1043305" cy="4051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6610033" y="1967866"/>
          <a:ext cx="51308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r:id="rId5" imgW="2451100" imgH="444500" progId="Equation.KSEE3">
                  <p:embed/>
                </p:oleObj>
              </mc:Choice>
              <mc:Fallback>
                <p:oleObj r:id="rId5" imgW="24511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0033" y="1967866"/>
                        <a:ext cx="5130800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-2147482616"/>
          <p:cNvGraphicFramePr>
            <a:graphicFrameLocks noChangeAspect="1"/>
          </p:cNvGraphicFramePr>
          <p:nvPr/>
        </p:nvGraphicFramePr>
        <p:xfrm>
          <a:off x="618173" y="1288733"/>
          <a:ext cx="5716270" cy="5335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r:id="rId7" imgW="2730500" imgH="2514600" progId="Equation.KSEE3">
                  <p:embed/>
                </p:oleObj>
              </mc:Choice>
              <mc:Fallback>
                <p:oleObj r:id="rId7" imgW="2730500" imgH="2514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173" y="1288733"/>
                        <a:ext cx="5716270" cy="5335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6610350" y="3773170"/>
            <a:ext cx="531304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通过公式变换，复杂度由</a:t>
            </a:r>
          </a:p>
        </p:txBody>
      </p:sp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9230043" y="3735070"/>
          <a:ext cx="2307590" cy="40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r:id="rId9" imgW="1320165" imgH="228600" progId="Equation.KSEE3">
                  <p:embed/>
                </p:oleObj>
              </mc:Choice>
              <mc:Fallback>
                <p:oleObj r:id="rId9" imgW="1320165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30043" y="3735070"/>
                        <a:ext cx="2307590" cy="4051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/>
        </p:nvSpPr>
        <p:spPr>
          <a:xfrm rot="5220000">
            <a:off x="9687560" y="3084830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1073594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FM</a:t>
            </a:r>
            <a:r>
              <a:rPr lang="zh-CN" altLang="en-US" sz="2000" dirty="0">
                <a:ea typeface="宋体" panose="02010600030101010101" pitchFamily="2" charset="-122"/>
              </a:rPr>
              <a:t>与</a:t>
            </a:r>
            <a:r>
              <a:rPr lang="en-US" altLang="zh-CN" sz="2000" dirty="0">
                <a:ea typeface="宋体" panose="02010600030101010101" pitchFamily="2" charset="-122"/>
              </a:rPr>
              <a:t>MF</a:t>
            </a:r>
            <a:r>
              <a:rPr lang="zh-CN" altLang="en-US" sz="2000" dirty="0">
                <a:ea typeface="宋体" panose="02010600030101010101" pitchFamily="2" charset="-122"/>
              </a:rPr>
              <a:t>的区别：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FM矩阵将User和Item都进行了one-hot编码作为特征，使得特征维度</a:t>
            </a:r>
            <a:r>
              <a:rPr lang="zh-CN" altLang="en-US" sz="2000" dirty="0">
                <a:ea typeface="宋体" panose="02010600030101010101" pitchFamily="2" charset="-122"/>
              </a:rPr>
              <a:t>非常</a:t>
            </a:r>
            <a:r>
              <a:rPr lang="en-US" altLang="zh-CN" sz="2000" dirty="0">
                <a:ea typeface="宋体" panose="02010600030101010101" pitchFamily="2" charset="-122"/>
              </a:rPr>
              <a:t>巨大且稀疏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矩阵分解</a:t>
            </a:r>
            <a:r>
              <a:rPr lang="en-US" altLang="zh-CN" sz="2000" dirty="0">
                <a:ea typeface="宋体" panose="02010600030101010101" pitchFamily="2" charset="-122"/>
              </a:rPr>
              <a:t>MF</a:t>
            </a:r>
            <a:r>
              <a:rPr lang="zh-CN" altLang="en-US" sz="2000" dirty="0">
                <a:ea typeface="宋体" panose="02010600030101010101" pitchFamily="2" charset="-122"/>
              </a:rPr>
              <a:t>是</a:t>
            </a:r>
            <a:r>
              <a:rPr lang="en-US" altLang="zh-CN" sz="2000" dirty="0">
                <a:ea typeface="宋体" panose="02010600030101010101" pitchFamily="2" charset="-122"/>
              </a:rPr>
              <a:t>FM</a:t>
            </a:r>
            <a:r>
              <a:rPr lang="zh-CN" altLang="en-US" sz="2000" dirty="0">
                <a:ea typeface="宋体" panose="02010600030101010101" pitchFamily="2" charset="-122"/>
              </a:rPr>
              <a:t>的特例，即特征只有User ID 和Item ID的FM模型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矩阵分解MF只适用于评分预测，进行简单的特征计算，无法利用其他特征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FM引入了更多</a:t>
            </a:r>
            <a:r>
              <a:rPr lang="zh-CN" altLang="en-US" sz="2000" dirty="0">
                <a:ea typeface="宋体" panose="02010600030101010101" pitchFamily="2" charset="-122"/>
              </a:rPr>
              <a:t>辅助信息（</a:t>
            </a:r>
            <a:r>
              <a:rPr lang="en-US" altLang="zh-CN" sz="2000" dirty="0">
                <a:ea typeface="宋体" panose="02010600030101010101" pitchFamily="2" charset="-122"/>
              </a:rPr>
              <a:t>Side information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ea typeface="宋体" panose="02010600030101010101" pitchFamily="2" charset="-122"/>
              </a:rPr>
              <a:t>作为特征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FM</a:t>
            </a:r>
            <a:r>
              <a:rPr lang="zh-CN" altLang="en-US" sz="2000" dirty="0">
                <a:ea typeface="宋体" panose="02010600030101010101" pitchFamily="2" charset="-122"/>
              </a:rPr>
              <a:t>在计算二阶特征组合系数的时候，使用了</a:t>
            </a:r>
            <a:r>
              <a:rPr lang="en-US" altLang="zh-CN" sz="2000" dirty="0">
                <a:ea typeface="宋体" panose="02010600030101010101" pitchFamily="2" charset="-122"/>
              </a:rPr>
              <a:t>MF</a:t>
            </a: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1073594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FM</a:t>
            </a:r>
            <a:r>
              <a:rPr lang="zh-CN" altLang="en-US" sz="2000" dirty="0">
                <a:ea typeface="宋体" panose="02010600030101010101" pitchFamily="2" charset="-122"/>
              </a:rPr>
              <a:t>中的特征交叉：</a:t>
            </a:r>
            <a:endParaRPr 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CTR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（Click Through Rate）预估是个二分类问题</a:t>
            </a: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线性模型无法学习到特征之间的相关性，比如“ Country=USA” </a:t>
            </a:r>
            <a:r>
              <a:rPr lang="en-US" altLang="zh-CN" sz="2000" dirty="0">
                <a:ea typeface="宋体" panose="02010600030101010101" pitchFamily="2" charset="-122"/>
              </a:rPr>
              <a:t>+</a:t>
            </a:r>
            <a:r>
              <a:rPr lang="zh-CN" sz="2000" dirty="0">
                <a:ea typeface="宋体" panose="02010600030101010101" pitchFamily="2" charset="-122"/>
              </a:rPr>
              <a:t>“Day=26/11/15” ，“ Country=China”</a:t>
            </a:r>
            <a:r>
              <a:rPr lang="en-US" altLang="zh-CN" sz="2000" dirty="0">
                <a:ea typeface="宋体" panose="02010600030101010101" pitchFamily="2" charset="-122"/>
              </a:rPr>
              <a:t>+</a:t>
            </a:r>
            <a:r>
              <a:rPr lang="zh-CN" sz="2000" dirty="0">
                <a:ea typeface="宋体" panose="02010600030101010101" pitchFamily="2" charset="-122"/>
              </a:rPr>
              <a:t>“Day=19/2/15”，对用户的</a:t>
            </a:r>
            <a:r>
              <a:rPr lang="en-US" altLang="zh-CN" sz="2000" dirty="0">
                <a:ea typeface="宋体" panose="02010600030101010101" pitchFamily="2" charset="-122"/>
              </a:rPr>
              <a:t>Click</a:t>
            </a:r>
            <a:r>
              <a:rPr lang="zh-CN" altLang="en-US" sz="2000" dirty="0">
                <a:ea typeface="宋体" panose="02010600030101010101" pitchFamily="2" charset="-122"/>
              </a:rPr>
              <a:t>有正面影响</a:t>
            </a:r>
          </a:p>
          <a:p>
            <a:pPr>
              <a:lnSpc>
                <a:spcPct val="150000"/>
              </a:lnSpc>
            </a:pPr>
            <a:endParaRPr 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4270375" y="3528060"/>
          <a:ext cx="331914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5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Clicked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Country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Day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Ad_type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USA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2026/11/15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Movie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China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2001/7/14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Game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China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2019/2/15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Game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 rot="5400000">
            <a:off x="5697855" y="478726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2279015" y="5267325"/>
          <a:ext cx="7810500" cy="9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Clicked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Country=USA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Country=China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Day=26/11/15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Day=1/7/14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Day=19/2/15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Ad-type=Movie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Ad-type=Game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1073594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FM</a:t>
            </a:r>
            <a:r>
              <a:rPr lang="zh-CN" altLang="en-US" sz="2000" dirty="0">
                <a:ea typeface="宋体" panose="02010600030101010101" pitchFamily="2" charset="-122"/>
              </a:rPr>
              <a:t>的学习算法：</a:t>
            </a:r>
            <a:endParaRPr 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ALS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，交替最小二乘法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SGD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，随机梯度下降法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可以提前计算（与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i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无关），因此梯度的计算复杂度为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O(1)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，参数更新的计算复杂度为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O(k*n)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MCMC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，马尔科夫链蒙特卡罗法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3413760"/>
            <a:ext cx="4943475" cy="1152525"/>
          </a:xfrm>
          <a:prstGeom prst="rect">
            <a:avLst/>
          </a:prstGeom>
        </p:spPr>
      </p:pic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4339273" y="1239521"/>
          <a:ext cx="51308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r:id="rId4" imgW="2451100" imgH="444500" progId="Equation.KSEE3">
                  <p:embed/>
                </p:oleObj>
              </mc:Choice>
              <mc:Fallback>
                <p:oleObj r:id="rId4" imgW="24511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39273" y="1239521"/>
                        <a:ext cx="5130800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-2147482616"/>
          <p:cNvGraphicFramePr>
            <a:graphicFrameLocks noChangeAspect="1"/>
          </p:cNvGraphicFramePr>
          <p:nvPr/>
        </p:nvGraphicFramePr>
        <p:xfrm>
          <a:off x="4301491" y="2163446"/>
          <a:ext cx="6406515" cy="1132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r:id="rId6" imgW="3060065" imgH="533400" progId="Equation.KSEE3">
                  <p:embed/>
                </p:oleObj>
              </mc:Choice>
              <mc:Fallback>
                <p:oleObj r:id="rId6" imgW="3060065" imgH="533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01491" y="2163446"/>
                        <a:ext cx="6406515" cy="11322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6085205" y="3517900"/>
            <a:ext cx="196977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（常数项）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（线性项）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（交叉项）</a:t>
            </a:r>
          </a:p>
        </p:txBody>
      </p:sp>
      <p:sp>
        <p:nvSpPr>
          <p:cNvPr id="3" name="矩形 2"/>
          <p:cNvSpPr/>
          <p:nvPr/>
        </p:nvSpPr>
        <p:spPr>
          <a:xfrm>
            <a:off x="2864485" y="4162425"/>
            <a:ext cx="1238250" cy="40386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1073594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D-</a:t>
            </a:r>
            <a:r>
              <a:rPr lang="zh-CN" altLang="en-US" sz="2000" dirty="0">
                <a:ea typeface="宋体" panose="02010600030101010101" pitchFamily="2" charset="-122"/>
              </a:rPr>
              <a:t>阶</a:t>
            </a:r>
            <a:r>
              <a:rPr lang="en-US" altLang="zh-CN" sz="2000" dirty="0">
                <a:ea typeface="宋体" panose="02010600030101010101" pitchFamily="2" charset="-122"/>
              </a:rPr>
              <a:t>FM</a:t>
            </a:r>
            <a:r>
              <a:rPr lang="zh-CN" altLang="en-US" sz="2000" dirty="0">
                <a:ea typeface="宋体" panose="02010600030101010101" pitchFamily="2" charset="-122"/>
              </a:rPr>
              <a:t>算法：</a:t>
            </a:r>
            <a:endParaRPr 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因为计算量大，一般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FM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采用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阶特征组合的方式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实际上高阶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非线性的特征组合适合采用深度模型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                       是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FM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的核心思想，使得稀疏数据下学习不充分的问题也能得到充分解决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可提供的非零样本大大增加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0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855" y="2078355"/>
            <a:ext cx="5010150" cy="1600200"/>
          </a:xfrm>
          <a:prstGeom prst="rect">
            <a:avLst/>
          </a:prstGeom>
        </p:spPr>
      </p:pic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1203325" y="4756785"/>
          <a:ext cx="1255395" cy="49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r:id="rId4" imgW="787400" imgH="304800" progId="Equation.KSEE3">
                  <p:embed/>
                </p:oleObj>
              </mc:Choice>
              <mc:Fallback>
                <p:oleObj r:id="rId4" imgW="787400" imgH="304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3325" y="4756785"/>
                        <a:ext cx="1255395" cy="492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7694295" cy="53022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FM</a:t>
            </a:r>
            <a:r>
              <a:rPr lang="zh-CN" altLang="en-US" sz="1600" dirty="0">
                <a:ea typeface="宋体" panose="02010600030101010101" pitchFamily="2" charset="-122"/>
              </a:rPr>
              <a:t>算法的应用场景：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回归问题，y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(x)直接作为预测值，损失函数可采用least square error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二分类问题，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的输出还需要经过 sigmoid 函数变换，也就是将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y'(x)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转化为二分类标签，即0,1：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损失函数可采用logi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ic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 loss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3831590" y="2464435"/>
          <a:ext cx="2379980" cy="789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r:id="rId3" imgW="1320165" imgH="431800" progId="Equation.KSEE3">
                  <p:embed/>
                </p:oleObj>
              </mc:Choice>
              <mc:Fallback>
                <p:oleObj r:id="rId3" imgW="1320165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1590" y="2464435"/>
                        <a:ext cx="2379980" cy="7893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4440556" y="3652520"/>
          <a:ext cx="1741170" cy="742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r:id="rId5" imgW="965200" imgH="405765" progId="Equation.KSEE3">
                  <p:embed/>
                </p:oleObj>
              </mc:Choice>
              <mc:Fallback>
                <p:oleObj r:id="rId5" imgW="965200" imgH="4057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0556" y="3652520"/>
                        <a:ext cx="1741170" cy="742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1325563" y="4918075"/>
          <a:ext cx="5748655" cy="789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r:id="rId7" imgW="3187700" imgH="431800" progId="Equation.KSEE3">
                  <p:embed/>
                </p:oleObj>
              </mc:Choice>
              <mc:Fallback>
                <p:oleObj r:id="rId7" imgW="31877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25563" y="4918075"/>
                        <a:ext cx="5748655" cy="7893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右箭头 23"/>
          <p:cNvSpPr/>
          <p:nvPr/>
        </p:nvSpPr>
        <p:spPr>
          <a:xfrm>
            <a:off x="6591935" y="3958590"/>
            <a:ext cx="374650" cy="26035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52665" y="4883785"/>
            <a:ext cx="463931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y(i)是真实样本的类别标记，正样本为1，负样本为0</a:t>
            </a: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，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m为样本总数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2669540"/>
            <a:ext cx="2905760" cy="19786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libFM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1073594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libFM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FM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软件）</a:t>
            </a:r>
            <a:endParaRPr 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下载地址：</a:t>
            </a:r>
            <a:r>
              <a:rPr sz="2000" dirty="0">
                <a:ea typeface="宋体" panose="02010600030101010101" pitchFamily="2" charset="-122"/>
                <a:sym typeface="+mn-ea"/>
              </a:rPr>
              <a:t>https://github.com/srendle/libfm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使用文档：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http://www.libfm.org/libfm-1.42.manual.pdf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FM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论文作者Steffen Rendle提供的工具（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2010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年）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在KDD CUP 2012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，以及</a:t>
            </a:r>
            <a:r>
              <a:rPr sz="2000" dirty="0">
                <a:ea typeface="宋体" panose="02010600030101010101" pitchFamily="2" charset="-122"/>
                <a:sym typeface="+mn-ea"/>
              </a:rPr>
              <a:t>Music Hackathon中都取得不错的成绩</a:t>
            </a: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不仅适用于推荐系统，还可以用于机器学习（分类问题）</a:t>
            </a:r>
            <a:endParaRPr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实现三种优化算法：SGD，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ALS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MCMC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支持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种输入数据格式：文本格式（推荐）和二进制格式</a:t>
            </a:r>
          </a:p>
          <a:p>
            <a:pPr marL="0" indent="0">
              <a:lnSpc>
                <a:spcPct val="150000"/>
              </a:lnSpc>
              <a:buNone/>
            </a:pPr>
            <a:endParaRPr sz="20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libFM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1073594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libFM</a:t>
            </a:r>
            <a:r>
              <a:rPr lang="zh-CN" altLang="zh-CN" sz="2000" dirty="0">
                <a:ea typeface="宋体" panose="02010600030101010101" pitchFamily="2" charset="-122"/>
              </a:rPr>
              <a:t>数据格式</a:t>
            </a:r>
            <a:endParaRPr 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每一行都包含一个训练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数据</a:t>
            </a:r>
            <a:r>
              <a:rPr sz="2000" dirty="0">
                <a:ea typeface="宋体" panose="02010600030101010101" pitchFamily="2" charset="-122"/>
                <a:sym typeface="+mn-ea"/>
              </a:rPr>
              <a:t>（x，y），首先规定y的值，然后是x的非零值。</a:t>
            </a: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对于二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分类问题</a:t>
            </a:r>
            <a:r>
              <a:rPr sz="2000" dirty="0">
                <a:ea typeface="宋体" panose="02010600030101010101" pitchFamily="2" charset="-122"/>
                <a:sym typeface="+mn-ea"/>
              </a:rPr>
              <a:t>，y&gt;0的类型被认为是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正分类</a:t>
            </a:r>
            <a:r>
              <a:rPr sz="2000" dirty="0">
                <a:ea typeface="宋体" panose="02010600030101010101" pitchFamily="2" charset="-122"/>
                <a:sym typeface="+mn-ea"/>
              </a:rPr>
              <a:t>，y&lt;=0被认为是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负分类</a:t>
            </a:r>
            <a:r>
              <a:rPr sz="2000" dirty="0">
                <a:ea typeface="宋体" panose="02010600030101010101" pitchFamily="2" charset="-122"/>
                <a:sym typeface="+mn-ea"/>
              </a:rPr>
              <a:t>。</a:t>
            </a: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" y="4747895"/>
            <a:ext cx="6610350" cy="1000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610" y="3382645"/>
            <a:ext cx="1714500" cy="111442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385185" y="3576320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4339591" y="3822700"/>
          <a:ext cx="2679700" cy="41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r:id="rId5" imgW="1485900" imgH="228600" progId="Equation.KSEE3">
                  <p:embed/>
                </p:oleObj>
              </mc:Choice>
              <mc:Fallback>
                <p:oleObj r:id="rId5" imgW="14859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9591" y="3822700"/>
                        <a:ext cx="2679700" cy="4184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39590" y="3465195"/>
            <a:ext cx="463931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数据格式为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INDEX:VALUE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libFM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6360160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ea typeface="宋体" panose="02010600030101010101" pitchFamily="2" charset="-122"/>
              </a:rPr>
              <a:t>使用</a:t>
            </a:r>
            <a:r>
              <a:rPr lang="en-US" altLang="zh-CN" sz="2000" dirty="0">
                <a:ea typeface="宋体" panose="02010600030101010101" pitchFamily="2" charset="-122"/>
              </a:rPr>
              <a:t>libFM</a:t>
            </a:r>
            <a:r>
              <a:rPr lang="zh-CN" altLang="en-US" sz="2000" dirty="0">
                <a:ea typeface="宋体" panose="02010600030101010101" pitchFamily="2" charset="-122"/>
              </a:rPr>
              <a:t>自带的</a:t>
            </a:r>
            <a:r>
              <a:rPr lang="en-US" altLang="zh-CN" sz="2000" dirty="0">
                <a:ea typeface="宋体" panose="02010600030101010101" pitchFamily="2" charset="-122"/>
              </a:rPr>
              <a:t>libsvm</a:t>
            </a:r>
            <a:r>
              <a:rPr lang="zh-CN" altLang="zh-CN" sz="2000" dirty="0">
                <a:ea typeface="宋体" panose="02010600030101010101" pitchFamily="2" charset="-122"/>
              </a:rPr>
              <a:t>格式转换</a:t>
            </a:r>
            <a:endParaRPr 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triple_format_to_libfm.pl 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sz="2000" dirty="0">
                <a:ea typeface="宋体" panose="02010600030101010101" pitchFamily="2" charset="-122"/>
                <a:sym typeface="+mn-ea"/>
              </a:rPr>
              <a:t>perl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文件）</a:t>
            </a:r>
            <a:endParaRPr lang="en-US" altLang="zh-CN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-target 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目标变量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-delete_column 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不需要的变量</a:t>
            </a:r>
            <a:endParaRPr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perl </a:t>
            </a:r>
            <a:r>
              <a:rPr sz="2000" dirty="0">
                <a:ea typeface="宋体" panose="02010600030101010101" pitchFamily="2" charset="-122"/>
                <a:sym typeface="+mn-ea"/>
              </a:rPr>
              <a:t>triple_format_to_libfm.pl -in ratings.dat -target 2 -delete_column 3 -separator "::"</a:t>
            </a: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自动将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.dat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文件 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=&gt; .libfm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文件</a:t>
            </a:r>
            <a:endParaRPr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160" y="1259840"/>
            <a:ext cx="1228725" cy="449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35" y="1278890"/>
            <a:ext cx="2143125" cy="4476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06410" y="5929630"/>
            <a:ext cx="34397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ratings.dat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格式 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=&gt; 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 目标格式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libFM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1073594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</a:rPr>
              <a:t>libFM</a:t>
            </a:r>
            <a:r>
              <a:rPr lang="zh-CN" altLang="en-US" sz="1800" dirty="0">
                <a:ea typeface="宋体" panose="02010600030101010101" pitchFamily="2" charset="-122"/>
              </a:rPr>
              <a:t>训练</a:t>
            </a:r>
            <a:r>
              <a:rPr lang="en-US" altLang="zh-CN" sz="1800" dirty="0">
                <a:ea typeface="宋体" panose="02010600030101010101" pitchFamily="2" charset="-122"/>
              </a:rPr>
              <a:t>FM</a:t>
            </a:r>
            <a:r>
              <a:rPr lang="zh-CN" altLang="en-US" sz="1800" dirty="0">
                <a:ea typeface="宋体" panose="02010600030101010101" pitchFamily="2" charset="-122"/>
              </a:rPr>
              <a:t>模型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train 指定训练集，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libfm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格式或者二进制文件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-test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指定测试集，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libfm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格式或者二进制文件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-task，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说明任务类型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classification还是regression</a:t>
            </a: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dim，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指定</a:t>
            </a:r>
            <a:r>
              <a:rPr sz="1800" dirty="0">
                <a:ea typeface="宋体" panose="02010600030101010101" pitchFamily="2" charset="-122"/>
                <a:sym typeface="+mn-ea"/>
              </a:rPr>
              <a:t>k0，k1，k2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-iter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，迭代次数，默认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100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-method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，优化方式，可以使用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SGD, SGDA, ALS, MCMC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，默认为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MCMC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-out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，指定输出文件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libFM -task r -train 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ratings.dat</a:t>
            </a:r>
            <a:r>
              <a:rPr sz="1800" dirty="0">
                <a:ea typeface="宋体" panose="02010600030101010101" pitchFamily="2" charset="-122"/>
                <a:sym typeface="+mn-ea"/>
              </a:rPr>
              <a:t>.libfm -test 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ratings.dat</a:t>
            </a:r>
            <a:r>
              <a:rPr sz="1800" dirty="0">
                <a:ea typeface="宋体" panose="02010600030101010101" pitchFamily="2" charset="-122"/>
                <a:sym typeface="+mn-ea"/>
              </a:rPr>
              <a:t>.libfm -dim 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'</a:t>
            </a:r>
            <a:r>
              <a:rPr sz="1800" dirty="0">
                <a:ea typeface="宋体" panose="02010600030101010101" pitchFamily="2" charset="-122"/>
                <a:sym typeface="+mn-ea"/>
              </a:rPr>
              <a:t>1,1,8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' -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out out.txt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60" y="1123950"/>
            <a:ext cx="3723005" cy="4668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3736340"/>
            <a:ext cx="4396740" cy="407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700" y="1134110"/>
            <a:ext cx="1019175" cy="462915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 rot="7560000">
            <a:off x="11206480" y="587692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15550" y="6265545"/>
            <a:ext cx="183832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预测结果文件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libFM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6269990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</a:rPr>
              <a:t>libFM</a:t>
            </a:r>
            <a:r>
              <a:rPr lang="zh-CN" altLang="en-US" sz="1800" dirty="0">
                <a:ea typeface="宋体" panose="02010600030101010101" pitchFamily="2" charset="-122"/>
              </a:rPr>
              <a:t>进行分类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Titanic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数据集，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train.csv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test.csv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，对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train.csv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test.csv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进行处理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去掉列名，针对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test.csv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增加虚拟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target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列（值设置为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，将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train.csv, test.csv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转换成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libfm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格式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perl triple_format_to_libfm.pl -in ./titanic/train.csv -target 1 -delete_column 0 -separator ","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perl triple_format_to_libfm.pl -in ./titanic/test.csv -target 1 -delete_column 0 -separator ","</a:t>
            </a: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295" y="1750060"/>
            <a:ext cx="4819650" cy="3476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66635" y="5530215"/>
            <a:ext cx="463931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转换好的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train.csv.libfm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文件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libFM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474408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Titanic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数据集，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train.csv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test.csv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libfm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进行训练，输出结果文件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titanic_out.txt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libFM -task c -train ./titanic/train.csv.libfm -test ./titanic/test.csv.libfm -dim '1,1,8' -out titanic_out.txt</a:t>
            </a: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925" y="1650365"/>
            <a:ext cx="1190625" cy="3438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165" y="1633220"/>
            <a:ext cx="4981575" cy="3533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FFM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627189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FFM</a:t>
            </a:r>
            <a:r>
              <a:rPr lang="zh-CN" altLang="en-US" sz="1600" dirty="0">
                <a:ea typeface="宋体" panose="02010600030101010101" pitchFamily="2" charset="-122"/>
              </a:rPr>
              <a:t>算法：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Field-aware Factorization Machines for CTR Prediction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https://www.csie.ntu.edu.tw/~cjlin/papers/ffm.pdf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通过引入field的概念，FFM把相同性质的特征归于同一个field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，比如“Day=26/11/15”、“Day=1/7/14”、“Day=19/2/15”这三个特征代表日期，放到同一个field中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当“Day=26/11/15”与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Country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特征，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Ad_type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特征进行特征组合时，使用不同的隐向量（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Field-aware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），这是因为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Country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特征和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Ad_type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特征，本身的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field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不同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760970" y="2151380"/>
          <a:ext cx="331914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5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Clicked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Country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Day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Ad_type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USA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26/11/15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Movie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China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1/7/14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Game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China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19/2/15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Game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FFM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627189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</a:rPr>
              <a:t>对于</a:t>
            </a:r>
            <a:r>
              <a:rPr lang="en-US" altLang="zh-CN" sz="1600" dirty="0">
                <a:ea typeface="宋体" panose="02010600030101010101" pitchFamily="2" charset="-122"/>
              </a:rPr>
              <a:t>FM</a:t>
            </a:r>
            <a:r>
              <a:rPr lang="zh-CN" altLang="en-US" sz="1600" dirty="0">
                <a:ea typeface="宋体" panose="02010600030101010101" pitchFamily="2" charset="-122"/>
              </a:rPr>
              <a:t>算法：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每个特征有唯一的一个隐向量表示，这个隐向量被用来学习与其他任何特征之间的影响。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w(ESPN)用来学习与Nike的隐性影响w(ESPN)*w(Nike)，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同时也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用来学习与Male的影响w(ESPN)*w(Male)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。但是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Nike和Male属于不同的领域，它们的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隐性影响（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latent effects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）应该是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不一样的。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对于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FFM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算法：</a:t>
            </a: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每个特征会有几个不同的隐向量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，fj 是第 j 个特征所属的field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115" y="2366645"/>
            <a:ext cx="3171825" cy="2124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715" y="1504950"/>
            <a:ext cx="4543425" cy="581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410" y="5191760"/>
            <a:ext cx="3790950" cy="600075"/>
          </a:xfrm>
          <a:prstGeom prst="rect">
            <a:avLst/>
          </a:prstGeom>
        </p:spPr>
      </p:pic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1756410" y="2063115"/>
          <a:ext cx="471678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r:id="rId6" imgW="2374265" imgH="228600" progId="Equation.KSEE3">
                  <p:embed/>
                </p:oleObj>
              </mc:Choice>
              <mc:Fallback>
                <p:oleObj r:id="rId6" imgW="2374265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56410" y="2063115"/>
                        <a:ext cx="471678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2645410" y="4740910"/>
          <a:ext cx="537781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r:id="rId8" imgW="2920365" imgH="241300" progId="Equation.KSEE3">
                  <p:embed/>
                </p:oleObj>
              </mc:Choice>
              <mc:Fallback>
                <p:oleObj r:id="rId8" imgW="2920365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45410" y="4740910"/>
                        <a:ext cx="5377815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FFM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639445" y="1583690"/>
            <a:ext cx="7962900" cy="5194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FM</a:t>
            </a:r>
            <a:r>
              <a:rPr lang="zh-CN" altLang="en-US" sz="1600" dirty="0">
                <a:ea typeface="宋体" panose="02010600030101010101" pitchFamily="2" charset="-122"/>
              </a:rPr>
              <a:t>算法：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每个特征只有一个隐向量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</a:rPr>
              <a:t>FM</a:t>
            </a:r>
            <a:r>
              <a:rPr lang="zh-CN" altLang="en-US" sz="1600" dirty="0">
                <a:ea typeface="宋体" panose="02010600030101010101" pitchFamily="2" charset="-122"/>
              </a:rPr>
              <a:t>是</a:t>
            </a:r>
            <a:r>
              <a:rPr lang="en-US" altLang="zh-CN" sz="1600" dirty="0">
                <a:ea typeface="宋体" panose="02010600030101010101" pitchFamily="2" charset="-122"/>
              </a:rPr>
              <a:t>FFM</a:t>
            </a:r>
            <a:r>
              <a:rPr lang="zh-CN" altLang="en-US" sz="1600" dirty="0">
                <a:ea typeface="宋体" panose="02010600030101010101" pitchFamily="2" charset="-122"/>
              </a:rPr>
              <a:t>的特例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FFM</a:t>
            </a:r>
            <a:r>
              <a:rPr lang="zh-CN" altLang="en-US" sz="1600" dirty="0">
                <a:ea typeface="宋体" panose="02010600030101010101" pitchFamily="2" charset="-122"/>
              </a:rPr>
              <a:t>算法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</a:rPr>
              <a:t>每个特征有多个隐向量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</a:rPr>
              <a:t>使用哪个，取决于和哪个向量进行点乘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870" y="1294130"/>
            <a:ext cx="6926580" cy="2722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30" y="4161155"/>
            <a:ext cx="7600950" cy="23431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FFM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83690"/>
            <a:ext cx="7962900" cy="5194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FFM</a:t>
            </a:r>
            <a:r>
              <a:rPr lang="zh-CN" altLang="en-US" sz="1600" dirty="0">
                <a:ea typeface="宋体" panose="02010600030101010101" pitchFamily="2" charset="-122"/>
              </a:rPr>
              <a:t>算法：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隐向量的长度为 k，FFM的二次参数有 nfk 个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多于FM模型的 nk 个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由于隐向量与field相关，FFM二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次</a:t>
            </a:r>
            <a:r>
              <a:rPr sz="1600" dirty="0">
                <a:ea typeface="宋体" panose="02010600030101010101" pitchFamily="2" charset="-122"/>
                <a:sym typeface="+mn-ea"/>
              </a:rPr>
              <a:t>项并不能够化简，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计算</a:t>
            </a:r>
            <a:r>
              <a:rPr sz="1600" dirty="0">
                <a:ea typeface="宋体" panose="02010600030101010101" pitchFamily="2" charset="-122"/>
                <a:sym typeface="+mn-ea"/>
              </a:rPr>
              <a:t>复杂度是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                              FFM的k值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一般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远小于FM的k值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特征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格式：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field_id:feat_id:value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field_id代表field编号，feat_id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代表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特征编号，value是特征值。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如果特征为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数值型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只需分配单独的field编号，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比如评分，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历史CTR/CVR等。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如果特征为分类（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categorical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特征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需要经过One-Hot编码成数值型，编码产生的所有特征同属于一个field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特征值是0或1，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比如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性别、商品的品类id等</a:t>
            </a:r>
            <a:endParaRPr lang="zh-CN" sz="1600" dirty="0"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890395"/>
            <a:ext cx="3790950" cy="600075"/>
          </a:xfrm>
          <a:prstGeom prst="rect">
            <a:avLst/>
          </a:prstGeom>
        </p:spPr>
      </p:pic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1205865" y="3617595"/>
          <a:ext cx="92202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r:id="rId4" imgW="596900" imgH="228600" progId="Equation.KSEE3">
                  <p:embed/>
                </p:oleObj>
              </mc:Choice>
              <mc:Fallback>
                <p:oleObj r:id="rId4" imgW="5969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5865" y="3617595"/>
                        <a:ext cx="922020" cy="358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7353300" y="1473835"/>
            <a:ext cx="43935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FM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label 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feat1:val1  feat2:val2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40600" y="2151380"/>
            <a:ext cx="453707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FFM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label  fi</a:t>
            </a:r>
            <a:r>
              <a:rPr lang="en-US" altLang="zh-CN">
                <a:sym typeface="Calibri" panose="020F0502020204030204"/>
              </a:rPr>
              <a:t>e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ld1: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feat1:val1  field2:feat2:val2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53300" y="3479165"/>
            <a:ext cx="42411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原始：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Yes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P:ESPN  A:Nike G:Male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16165" y="4098925"/>
            <a:ext cx="44189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FM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Yes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P-ESPN:1   A-Nike:1   G-Male:1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69175" y="4717415"/>
            <a:ext cx="46431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FFM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Yes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P: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P-ESPN:1   A:A-Nike:1   G:G-Male:1</a:t>
            </a:r>
          </a:p>
        </p:txBody>
      </p:sp>
      <p:sp>
        <p:nvSpPr>
          <p:cNvPr id="11" name="右箭头 10"/>
          <p:cNvSpPr/>
          <p:nvPr/>
        </p:nvSpPr>
        <p:spPr>
          <a:xfrm rot="5400000">
            <a:off x="9186545" y="189166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170" y="2755265"/>
            <a:ext cx="4543425" cy="581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学习方法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600" dirty="0"/>
              <a:t>TIPS</a:t>
            </a:r>
            <a:r>
              <a:rPr lang="zh-CN" altLang="en-US" sz="2600" dirty="0">
                <a:ea typeface="宋体" panose="02010600030101010101" pitchFamily="2" charset="-122"/>
              </a:rPr>
              <a:t>：</a:t>
            </a:r>
            <a:r>
              <a:rPr lang="en-US" altLang="zh-CN" sz="2600" dirty="0">
                <a:ea typeface="宋体" panose="02010600030101010101" pitchFamily="2" charset="-122"/>
              </a:rPr>
              <a:t>MAS</a:t>
            </a:r>
            <a:r>
              <a:rPr lang="zh-CN" altLang="en-US" sz="2600" dirty="0">
                <a:ea typeface="宋体" panose="02010600030101010101" pitchFamily="2" charset="-122"/>
              </a:rPr>
              <a:t>学习法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M</a:t>
            </a:r>
            <a:r>
              <a:rPr lang="zh-CN" altLang="zh-CN" sz="2600" dirty="0">
                <a:ea typeface="宋体" panose="02010600030101010101" pitchFamily="2" charset="-122"/>
              </a:rPr>
              <a:t>ulti-dimensional，当我们接触越来越多的内容，越需要总结和分析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Ask</a:t>
            </a:r>
            <a:r>
              <a:rPr lang="zh-CN" altLang="zh-CN" sz="2600" dirty="0">
                <a:ea typeface="宋体" panose="02010600030101010101" pitchFamily="2" charset="-122"/>
              </a:rPr>
              <a:t>，带着问题思考，一个好的问题是收获的开始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</a:rPr>
              <a:t>Sharing</a:t>
            </a:r>
            <a:r>
              <a:rPr lang="zh-CN" altLang="zh-CN" sz="2600" dirty="0">
                <a:ea typeface="宋体" panose="02010600030101010101" pitchFamily="2" charset="-122"/>
              </a:rPr>
              <a:t>，分享是一种学习方式</a:t>
            </a:r>
          </a:p>
          <a:p>
            <a:pPr>
              <a:lnSpc>
                <a:spcPct val="150000"/>
              </a:lnSpc>
            </a:pPr>
            <a:endParaRPr lang="zh-CN" altLang="zh-CN" sz="26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zh-CN" sz="2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FFM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06145" y="1501775"/>
            <a:ext cx="7962900" cy="5194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FFM</a:t>
            </a:r>
            <a:r>
              <a:rPr lang="zh-CN" altLang="en-US" sz="1600" dirty="0">
                <a:ea typeface="宋体" panose="02010600030101010101" pitchFamily="2" charset="-122"/>
              </a:rPr>
              <a:t>的输入格式：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FFM</a:t>
            </a:r>
            <a:r>
              <a:rPr lang="zh-CN" altLang="en-US" sz="1600" dirty="0">
                <a:ea typeface="宋体" panose="02010600030101010101" pitchFamily="2" charset="-122"/>
              </a:rPr>
              <a:t>的特征组合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115" y="1358900"/>
            <a:ext cx="7791450" cy="828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695" y="2271395"/>
            <a:ext cx="8162925" cy="21050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35" y="4414520"/>
            <a:ext cx="3581400" cy="4095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370" y="4953000"/>
            <a:ext cx="8724900" cy="1838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79780" y="1443990"/>
            <a:ext cx="50323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libFFM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https://github.com/ycjuan/libffm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xlearn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https://xlearn-doc-cn.readthedocs.io/en/latest/index.html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提供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接口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支持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LR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FM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FFM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算法等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运行效率高，比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libfm, libffm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快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85" y="2315210"/>
            <a:ext cx="6362700" cy="2228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32130" y="1443990"/>
            <a:ext cx="446786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criteo_ctr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数据集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展示广告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CTR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预估比赛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欧洲大型重定向广告公司Criteo的互联网广告数据集（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4000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万训练样本，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500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万测试样本）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原始数据：https://labs.criteo.com/2013/12/download-terabyte-click-logs/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small_train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.txt 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和 small_test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.txt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文件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FFM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数据格式，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200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条记录）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585" y="1753870"/>
            <a:ext cx="6896100" cy="3114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79780" y="1167765"/>
            <a:ext cx="656590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import xlearn as xl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创建FFM模型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ffm_model = xl.create_ffm()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设置训练集和测试集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ffm_model.setTrain("./small_train.txt")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ffm_model.setValidate("./small_test.txt")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设置参数，任务为二分类，学习率0.2，正则项lambda: 0.002，评估指标 accuracy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param = {'task':'binary', 'lr':0.2, 'lambda':0.002, 'metric':'acc'}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FFM训练，并输出模型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ffm_model.fit(param, './model.out')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设置测试集，将输出结果转换为0-1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ffm_model.setTest("./small_test.txt")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ffm_model.setSigmoid()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ffm_model.predict("./model.out", "./output.txt")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1363345"/>
            <a:ext cx="7267575" cy="4524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435" y="1351280"/>
            <a:ext cx="3619500" cy="3562350"/>
          </a:xfrm>
          <a:prstGeom prst="rect">
            <a:avLst/>
          </a:prstGeom>
        </p:spPr>
      </p:pic>
      <p:sp>
        <p:nvSpPr>
          <p:cNvPr id="2" name="Content Placeholder 2"/>
          <p:cNvSpPr txBox="1">
            <a:spLocks noGrp="1"/>
          </p:cNvSpPr>
          <p:nvPr/>
        </p:nvSpPr>
        <p:spPr>
          <a:xfrm>
            <a:off x="865505" y="1443990"/>
            <a:ext cx="446786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xlearn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工具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输入数据格式：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LR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FM 算法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CSV 或者 libsvm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FFM 算法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libffm 格式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09395"/>
            <a:ext cx="104413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DeepFM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算法：</a:t>
            </a:r>
            <a:endParaRPr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DeepFM: A Factorization-Machine based Neural Network for CTR Prediction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2017</a:t>
            </a:r>
            <a:endParaRPr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https://arxiv.org/abs/1703.04247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FM可以做特征组合，但是计算量大，一般只考虑2阶特征组合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如何既考虑低阶（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阶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+2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阶），又能考虑到高阶特征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DeepFM=FM+DNN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设计了一种end-to-end的模型结构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无须特征工程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在各种benchmark和工程中效果好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Criteo点击率预测, 4500万用户点击记录，90%样本用于训练，10%用于测试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Company*游戏中心，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亿记录，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连续7天用户点击记录用于训练，之后1天用于测试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3906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DeepFM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 FM + DNN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提取低阶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(low order)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特征 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因子分解机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FM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既可以做1阶特征建模，也可以做2阶特征建模</a:t>
            </a:r>
            <a:endParaRPr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提取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高阶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(high order)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特征 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神经网络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DNN</a:t>
            </a:r>
            <a:endParaRPr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end-to-end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，共享特征输入</a:t>
            </a:r>
            <a:endParaRPr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对于特征i，wi是1阶特征的权重，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Vi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表示该特征与其他特征的交互影响，输入到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模型中可以获得特征的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阶特征表示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，输入到DNN模型得到高阶特征。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8037830" y="5133023"/>
          <a:ext cx="3103880" cy="46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r:id="rId5" imgW="1562100" imgH="228600" progId="Equation.KSEE3">
                  <p:embed/>
                </p:oleObj>
              </mc:Choice>
              <mc:Fallback>
                <p:oleObj r:id="rId5" imgW="1562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7830" y="5133023"/>
                        <a:ext cx="3103880" cy="461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280" y="1760855"/>
            <a:ext cx="5991225" cy="2924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35" y="1950085"/>
            <a:ext cx="5600700" cy="280035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98830" y="1671320"/>
            <a:ext cx="63906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1阶特征建模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通过隐向量点乘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得到2阶特征组合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1002665" y="3531553"/>
          <a:ext cx="4316730" cy="922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r:id="rId6" imgW="2171700" imgH="457200" progId="Equation.KSEE3">
                  <p:embed/>
                </p:oleObj>
              </mc:Choice>
              <mc:Fallback>
                <p:oleObj r:id="rId6" imgW="21717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2665" y="3531553"/>
                        <a:ext cx="4316730" cy="9220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98830" y="1404620"/>
            <a:ext cx="540702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Deep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原始特征向量维度非常大，高度稀疏，为了更好的发挥DNN模型学习高阶特征的能力，设计子网络结构（从输入层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=&gt;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嵌入层）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，将原始的稀疏表示特征映射为稠密的特征向量。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Input Layer =&gt; Embedding Layer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不同field特征长度不同，但是子网络输出的向量具有相同维度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k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利用FM模型的隐特征向量V作为网络权重初始化来获得子网络输出向量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20" y="1167130"/>
            <a:ext cx="5619750" cy="3152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540" y="4427220"/>
            <a:ext cx="5324475" cy="15716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75" y="5869305"/>
            <a:ext cx="2600325" cy="46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165" y="5878830"/>
            <a:ext cx="3333750" cy="447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642874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什么是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一种降维方式，将不同特征转换为维度相同的向量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在推荐系统中，对于离线变量我们需要转换成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one-hot 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维度非常高，可以将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其转换为embedding向量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原来每个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Field 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维度很高，都统一降成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维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向量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方法：接入全连接层，对于每个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Field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只有一个位置为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，其余为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，因此得到的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就是图中连接的红线，对于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Field 1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来说就是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模型和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Deep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模型中的子网络权重共享，也就是对于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同一个特征，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向量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Vi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是相同的</a:t>
            </a: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1035050" y="4069398"/>
          <a:ext cx="1715770" cy="46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r:id="rId5" imgW="862965" imgH="228600" progId="Equation.KSEE3">
                  <p:embed/>
                </p:oleObj>
              </mc:Choice>
              <mc:Fallback>
                <p:oleObj r:id="rId5" imgW="862965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5050" y="4069398"/>
                        <a:ext cx="1715770" cy="461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8320" y="1484630"/>
            <a:ext cx="3196590" cy="2899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520" y="4501515"/>
            <a:ext cx="5324475" cy="1571625"/>
          </a:xfrm>
          <a:prstGeom prst="rect">
            <a:avLst/>
          </a:prstGeom>
        </p:spPr>
      </p:pic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2543493" y="5493068"/>
          <a:ext cx="1692275" cy="46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r:id="rId9" imgW="850900" imgH="228600" progId="Equation.KSEE3">
                  <p:embed/>
                </p:oleObj>
              </mc:Choice>
              <mc:Fallback>
                <p:oleObj r:id="rId9" imgW="8509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43493" y="5493068"/>
                        <a:ext cx="1692275" cy="461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学习方法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600" dirty="0">
                <a:ea typeface="宋体" panose="02010600030101010101" pitchFamily="2" charset="-122"/>
              </a:rPr>
              <a:t>Occam</a:t>
            </a:r>
            <a:r>
              <a:rPr lang="en-US" altLang="zh-CN" sz="2600" dirty="0">
                <a:ea typeface="宋体" panose="02010600030101010101" pitchFamily="2" charset="-122"/>
              </a:rPr>
              <a:t>'</a:t>
            </a:r>
            <a:r>
              <a:rPr lang="zh-CN" altLang="en-US" sz="2600" dirty="0">
                <a:ea typeface="宋体" panose="02010600030101010101" pitchFamily="2" charset="-122"/>
              </a:rPr>
              <a:t>s Razor: </a:t>
            </a:r>
          </a:p>
          <a:p>
            <a:pPr>
              <a:lnSpc>
                <a:spcPct val="150000"/>
              </a:lnSpc>
            </a:pPr>
            <a:r>
              <a:rPr lang="zh-CN" altLang="en-US" sz="2600" dirty="0">
                <a:ea typeface="宋体" panose="02010600030101010101" pitchFamily="2" charset="-122"/>
              </a:rPr>
              <a:t>The simplest solution is always the best</a:t>
            </a:r>
          </a:p>
          <a:p>
            <a:pPr>
              <a:lnSpc>
                <a:spcPct val="150000"/>
              </a:lnSpc>
            </a:pPr>
            <a:r>
              <a:rPr lang="zh-CN" altLang="en-US" sz="2600" dirty="0">
                <a:ea typeface="宋体" panose="02010600030101010101" pitchFamily="2" charset="-122"/>
              </a:rPr>
              <a:t>机器学习中的正则项</a:t>
            </a:r>
          </a:p>
          <a:p>
            <a:pPr>
              <a:lnSpc>
                <a:spcPct val="150000"/>
              </a:lnSpc>
            </a:pPr>
            <a:endParaRPr lang="zh-CN" altLang="zh-CN" sz="2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zh-CN" sz="26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zh-CN" sz="2600" dirty="0">
              <a:ea typeface="宋体" panose="02010600030101010101" pitchFamily="2" charset="-122"/>
            </a:endParaRPr>
          </a:p>
        </p:txBody>
      </p:sp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1262698" y="4132898"/>
          <a:ext cx="5375275" cy="983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r:id="rId3" imgW="2602865" imgH="469900" progId="Equation.KSEE3">
                  <p:embed/>
                </p:oleObj>
              </mc:Choice>
              <mc:Fallback>
                <p:oleObj r:id="rId3" imgW="2602865" imgH="469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2698" y="4132898"/>
                        <a:ext cx="5375275" cy="9836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551180" y="1404620"/>
            <a:ext cx="56222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DeepFM</a:t>
            </a: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中的模块：</a:t>
            </a:r>
            <a:endParaRPr lang="zh-CN" altLang="en-US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Sparse Features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输入多个稀疏特征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Dense Embeddings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对每个稀疏特征做embedding，学习到他们的embedding向量</a:t>
            </a: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维度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相等，均为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），</a:t>
            </a:r>
            <a:r>
              <a:rPr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因为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需要将</a:t>
            </a:r>
            <a:r>
              <a:rPr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这些embedding向量送到FM层做内积。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同时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进行了降维，更好发挥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Deep Layer</a:t>
            </a: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的高阶特征学习能力</a:t>
            </a:r>
            <a:endParaRPr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FM Layer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一阶特征：</a:t>
            </a: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原始特征相加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二阶特征：</a:t>
            </a: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原始特征embedding后的embedding向量两两内积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Deep Layer</a:t>
            </a: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将每个embedding向量做级联，</a:t>
            </a: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然后</a:t>
            </a: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做多层的全连接，学习更深的</a:t>
            </a: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特征</a:t>
            </a:r>
            <a:endParaRPr lang="en-US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Output Units</a:t>
            </a:r>
            <a:r>
              <a:rPr lang="zh-CN" alt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，将FM层输出与Deep层输出进行级联，接一个dense层，作为最终输出结果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7990205" y="5075873"/>
          <a:ext cx="3103880" cy="46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r:id="rId5" imgW="1562100" imgH="228600" progId="Equation.KSEE3">
                  <p:embed/>
                </p:oleObj>
              </mc:Choice>
              <mc:Fallback>
                <p:oleObj r:id="rId5" imgW="1562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90205" y="5075873"/>
                        <a:ext cx="3103880" cy="461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530" y="1589405"/>
            <a:ext cx="5991225" cy="2924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849235" y="1691005"/>
            <a:ext cx="378460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激活函数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relu和tanh比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sigmoid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更适合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relu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对于所有深度模型来说更适合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Dropout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设置为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0.6-0.9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之间最适合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910330"/>
            <a:ext cx="7153275" cy="2847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" y="1186180"/>
            <a:ext cx="7181850" cy="2695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3775075"/>
            <a:ext cx="7048500" cy="2828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30" y="1178560"/>
            <a:ext cx="7115175" cy="280987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849235" y="1691005"/>
            <a:ext cx="378460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神经元个数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每层的神经元个数越多，未必越好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设置为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200-400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个比较适合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隐藏层层数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层数越多，起初效果明显，之后效果不明显，甚至更差，容易过拟合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层比较适合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1410335"/>
            <a:ext cx="6800850" cy="2266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" y="3715385"/>
            <a:ext cx="7115175" cy="26384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849235" y="1691005"/>
            <a:ext cx="378460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执行时间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不论是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CPU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还是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GPU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DeepFM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的执行时间都是最短的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网络形状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固定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(200-200-200),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增长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(100-200-300), 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下降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(300-200-100), 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菱形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(150-300-150).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采用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固定的形状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效果最好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工具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8868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DeepCTR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工具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https://github.com/shenweichen/DeepCTR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实现了多种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CTR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深度模型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Tensorflow 1.4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2.0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兼容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85" y="1496060"/>
            <a:ext cx="5982970" cy="45567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工具</a:t>
            </a: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333500"/>
            <a:ext cx="6372860" cy="41903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 noGrp="1"/>
          </p:cNvSpPr>
          <p:nvPr/>
        </p:nvSpPr>
        <p:spPr>
          <a:xfrm>
            <a:off x="429260" y="1443990"/>
            <a:ext cx="5492115" cy="5130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MovieLens_Sample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包括了多个特征：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user_id, movie_id, rating, timestamp, title, genres, gender, age, occupation, zip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，计算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RMSE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值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324485" y="1189355"/>
            <a:ext cx="5492115" cy="53854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data = pd.read_csv("movielens_sample.txt")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sparse_features = ["movie_id", "user_id", "gender", "age", "occupation", "zip"]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target = ['rating']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ea typeface="宋体" panose="02010600030101010101" pitchFamily="2" charset="-122"/>
                <a:sym typeface="+mn-ea"/>
              </a:rPr>
              <a:t>……</a:t>
            </a:r>
            <a:endParaRPr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train, test = train_test_split(data, test_size=0.2)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train_model_input = {name:train[name].values for name in feature_names}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test_model_input = {name:test[name].values for name in feature_names}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使用DeepFM进行训练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model = DeepFM(linear_feature_columns, dnn_feature_columns, task='regression')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model.compile("adam", "mse", metrics=['mse'], 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history = model.fit(train_model_input, train[target].values,batch_size=256, epochs=1, verbose=True, validation_split=0.2, 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使用DeepFM进行预测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pred_ans = model.predict(test_model_input, batch_size=256)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710" y="1189355"/>
            <a:ext cx="6296025" cy="48634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Summary</a:t>
            </a:r>
            <a:endParaRPr lang="zh-CN" altLang="en-US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752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的作用：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泛化能力强，解决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大规模稀疏数据下的特征组合问题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，不仅是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UserID, ItemID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特征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MF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的特例，使用了特征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）。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使用了更多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Side Information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作为特征，同时在进行二阶特征组合权重预估的时候，使用到了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MF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计算复杂度，可以在线性时间对样本做出预测，通过公式变换将计算复杂度降到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O(k*n)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特征组合的作用：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更好的模拟真实世界中的影响因素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DeepFM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采用了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FM+DNN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的方式，在低阶和高阶特征组合上更接近真实世界，因此效果也更好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很多特征，在高阶情况下，人很难理解，但是机器可以发现规律（使用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DNN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模型）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sz="4800" dirty="0"/>
              <a:t>2/</a:t>
            </a:r>
            <a:r>
              <a:rPr lang="en-US" altLang="zh-CN" sz="4800" dirty="0"/>
              <a:t>2</a:t>
            </a:r>
            <a:r>
              <a:rPr lang="zh-CN" altLang="en-US" sz="4800" dirty="0"/>
              <a:t>  基于邻域的协同过滤</a:t>
            </a:r>
            <a:endParaRPr sz="4800"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3486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协同过滤是推荐系统的经典算法之一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基于邻域的协同过滤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(neighborhood-based)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UserCF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：给用户推荐和他兴趣相似的其他用户喜欢的物品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ItemCF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：给用户推荐和他之前喜欢的物品相似的物品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常用推荐算法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35" y="1546225"/>
            <a:ext cx="5578475" cy="40506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因子分解机</a:t>
            </a:r>
            <a:endParaRPr lang="en-US" altLang="zh-CN" sz="4000" dirty="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150745"/>
            <a:ext cx="5066030" cy="4770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sz="2000" dirty="0"/>
              <a:t>MF</a:t>
            </a:r>
            <a:r>
              <a:rPr lang="zh-CN" altLang="en-US" sz="2000" dirty="0">
                <a:ea typeface="宋体" panose="02010600030101010101" pitchFamily="2" charset="-122"/>
              </a:rPr>
              <a:t>的局限性</a:t>
            </a:r>
            <a:endParaRPr lang="en-US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FM</a:t>
            </a:r>
            <a:r>
              <a:rPr lang="zh-CN" altLang="en-US" sz="2000" dirty="0">
                <a:ea typeface="宋体" panose="02010600030101010101" pitchFamily="2" charset="-122"/>
              </a:rPr>
              <a:t>算法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FM</a:t>
            </a:r>
            <a:r>
              <a:rPr lang="zh-CN" altLang="en-US" sz="2000" dirty="0">
                <a:ea typeface="宋体" panose="02010600030101010101" pitchFamily="2" charset="-122"/>
              </a:rPr>
              <a:t>与</a:t>
            </a:r>
            <a:r>
              <a:rPr lang="en-US" altLang="zh-CN" sz="2000" dirty="0">
                <a:ea typeface="宋体" panose="02010600030101010101" pitchFamily="2" charset="-122"/>
              </a:rPr>
              <a:t>MF</a:t>
            </a:r>
            <a:r>
              <a:rPr lang="zh-CN" altLang="en-US" sz="2000" dirty="0">
                <a:ea typeface="宋体" panose="02010600030101010101" pitchFamily="2" charset="-122"/>
              </a:rPr>
              <a:t>的区别是什么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FFM</a:t>
            </a:r>
            <a:r>
              <a:rPr lang="zh-CN" altLang="zh-CN" sz="2000" dirty="0">
                <a:ea typeface="宋体" panose="02010600030101010101" pitchFamily="2" charset="-122"/>
              </a:rPr>
              <a:t>算法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DeepFM</a:t>
            </a:r>
            <a:r>
              <a:rPr lang="zh-CN" altLang="zh-CN" sz="2000" dirty="0">
                <a:ea typeface="宋体" panose="02010600030101010101" pitchFamily="2" charset="-122"/>
              </a:rPr>
              <a:t>算法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工具：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libFM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libFFM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xlearn</a:t>
            </a:r>
          </a:p>
          <a:p>
            <a:pPr lvl="0"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使用</a:t>
            </a:r>
            <a:r>
              <a:rPr lang="en-US" altLang="zh-CN" sz="2000" dirty="0">
                <a:ea typeface="宋体" panose="02010600030101010101" pitchFamily="2" charset="-122"/>
              </a:rPr>
              <a:t>FM</a:t>
            </a:r>
            <a:r>
              <a:rPr lang="zh-CN" altLang="zh-CN" sz="2000" dirty="0">
                <a:ea typeface="宋体" panose="02010600030101010101" pitchFamily="2" charset="-122"/>
              </a:rPr>
              <a:t>对</a:t>
            </a:r>
            <a:r>
              <a:rPr lang="en-US" altLang="zh-CN" sz="2000" dirty="0">
                <a:ea typeface="宋体" panose="02010600030101010101" pitchFamily="2" charset="-122"/>
              </a:rPr>
              <a:t>Movielens</a:t>
            </a:r>
            <a:r>
              <a:rPr lang="zh-CN" altLang="zh-CN" sz="2000" dirty="0">
                <a:ea typeface="宋体" panose="02010600030101010101" pitchFamily="2" charset="-122"/>
              </a:rPr>
              <a:t>进行推荐</a:t>
            </a:r>
          </a:p>
          <a:p>
            <a:pPr lvl="0">
              <a:lnSpc>
                <a:spcPct val="150000"/>
              </a:lnSpc>
            </a:pPr>
            <a:endParaRPr lang="en-US" altLang="zh-CN" sz="2000" dirty="0"/>
          </a:p>
        </p:txBody>
      </p:sp>
      <p:sp>
        <p:nvSpPr>
          <p:cNvPr id="4" name="Title 1"/>
          <p:cNvSpPr txBox="1"/>
          <p:nvPr/>
        </p:nvSpPr>
        <p:spPr>
          <a:xfrm>
            <a:off x="6516370" y="1147445"/>
            <a:ext cx="5311775" cy="132588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zh-CN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29393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  <a:sym typeface="+mn-ea"/>
              </a:rPr>
              <a:t>什么是邻居</a:t>
            </a:r>
          </a:p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  <a:sym typeface="+mn-ea"/>
              </a:rPr>
              <a:t>UserCF</a:t>
            </a:r>
            <a:endParaRPr lang="zh-CN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  <a:sym typeface="+mn-ea"/>
              </a:rPr>
              <a:t>ItemCF</a:t>
            </a:r>
            <a:endParaRPr lang="zh-CN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  <a:sym typeface="+mn-ea"/>
              </a:rPr>
              <a:t>Surprise中的邻域算法</a:t>
            </a:r>
            <a:endParaRPr lang="zh-CN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算法</a:t>
            </a:r>
            <a:endParaRPr lang="zh-CN" altLang="en-US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基于邻域的协同过滤的特点</a:t>
            </a:r>
            <a:endParaRPr lang="zh-CN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>
                <a:ea typeface="宋体" panose="02010600030101010101" pitchFamily="2" charset="-122"/>
                <a:sym typeface="+mn-ea"/>
              </a:rPr>
              <a:t>UserCF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ItemCF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的区别</a:t>
            </a:r>
            <a:endParaRPr sz="2000"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1339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相似的邻居：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固定数量的邻居K-neighborhoods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不论距离原理，只取固定的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个最近的邻居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k-Nearest Neighbor，KNN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基于相似度门槛的邻居，落在以当前点为中心，距离为 K 的区域中的所有点都作为邻居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70" y="1798955"/>
            <a:ext cx="6010275" cy="3514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1339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基于用户相似度，与基于物品相似度的区别：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于用户相似度是基于评分矩阵中的行向量相似度求解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基于项目相似度计算式基于评分矩阵中列向量相似度求解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7197725" y="1941830"/>
          <a:ext cx="3535680" cy="3063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121525" y="1365885"/>
            <a:ext cx="4019363" cy="4610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Item1 Item2 Item3 Item4 Item5 Item6</a:t>
            </a: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6456045" y="1950720"/>
            <a:ext cx="664845" cy="30162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User1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User2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User3 </a:t>
            </a:r>
          </a:p>
          <a:p>
            <a:pPr marL="0" indent="0" algn="just">
              <a:lnSpc>
                <a:spcPct val="150000"/>
              </a:lnSpc>
              <a:spcAft>
                <a:spcPts val="50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User4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User5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User6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28445"/>
            <a:ext cx="105086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基于用户的协同过滤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UserCF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利用行为的相似度计算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用户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的相似度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，找到和目标用户兴趣相似的用户集合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Jaccard相似度计算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余弦相似度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改进的相似度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3038158" y="3158490"/>
          <a:ext cx="2473325" cy="94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" r:id="rId3" imgW="1244600" imgH="469900" progId="Equation.KSEE3">
                  <p:embed/>
                </p:oleObj>
              </mc:Choice>
              <mc:Fallback>
                <p:oleObj r:id="rId3" imgW="1244600" imgH="469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8158" y="3158490"/>
                        <a:ext cx="2473325" cy="946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76340" y="2964180"/>
            <a:ext cx="580517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N(u)，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N(v)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分别代表用户u和用户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有过正反馈的物品集合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左箭头 10"/>
          <p:cNvSpPr/>
          <p:nvPr/>
        </p:nvSpPr>
        <p:spPr>
          <a:xfrm rot="9360000">
            <a:off x="5728335" y="340995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3038158" y="4230053"/>
          <a:ext cx="2473325" cy="102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r:id="rId5" imgW="1244600" imgH="508000" progId="Equation.KSEE3">
                  <p:embed/>
                </p:oleObj>
              </mc:Choice>
              <mc:Fallback>
                <p:oleObj r:id="rId5" imgW="1244600" imgH="508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8158" y="4230053"/>
                        <a:ext cx="2473325" cy="1023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2995613" y="5325745"/>
          <a:ext cx="3327400" cy="132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r:id="rId7" imgW="1816100" imgH="711200" progId="Equation.KSEE3">
                  <p:embed/>
                </p:oleObj>
              </mc:Choice>
              <mc:Fallback>
                <p:oleObj r:id="rId7" imgW="1816100" imgH="711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5613" y="5325745"/>
                        <a:ext cx="3327400" cy="1321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左箭头 12"/>
          <p:cNvSpPr/>
          <p:nvPr/>
        </p:nvSpPr>
        <p:spPr>
          <a:xfrm rot="9360000">
            <a:off x="6320155" y="565086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85305" y="5253990"/>
            <a:ext cx="4792345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基于流行度改进的相似度计算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通过                         惩罚了热门物品对相似度的影响力</a:t>
            </a:r>
          </a:p>
        </p:txBody>
      </p:sp>
      <p:graphicFrame>
        <p:nvGraphicFramePr>
          <p:cNvPr id="17" name="对象 -2147482616"/>
          <p:cNvGraphicFramePr>
            <a:graphicFrameLocks noChangeAspect="1"/>
          </p:cNvGraphicFramePr>
          <p:nvPr/>
        </p:nvGraphicFramePr>
        <p:xfrm>
          <a:off x="7426008" y="5581015"/>
          <a:ext cx="1291590" cy="664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r:id="rId9" imgW="876300" imgH="444500" progId="Equation.KSEE3">
                  <p:embed/>
                </p:oleObj>
              </mc:Choice>
              <mc:Fallback>
                <p:oleObj r:id="rId9" imgW="8763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26008" y="5581015"/>
                        <a:ext cx="1291590" cy="664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28445"/>
            <a:ext cx="105086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基于用户的协同过滤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UserCF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，用户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对物品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的相似度，等价于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个邻居对物品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的兴趣度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，为用户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生成推荐列表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把和用户兴趣相同的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个邻居，喜欢的物品进行汇总，去掉用户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已经喜欢过的物品，剩下按照从大到小进行推荐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6340" y="2640330"/>
            <a:ext cx="57010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S(u,K)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和用户u兴趣最接近的K个用户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N(i)</a:t>
            </a:r>
            <a:r>
              <a:rPr 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对物品i有过行为的用户集合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用户u和v的兴趣相似度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用户v对物品i的兴趣</a:t>
            </a:r>
          </a:p>
        </p:txBody>
      </p:sp>
      <p:sp>
        <p:nvSpPr>
          <p:cNvPr id="11" name="左箭头 10"/>
          <p:cNvSpPr/>
          <p:nvPr/>
        </p:nvSpPr>
        <p:spPr>
          <a:xfrm rot="10620000">
            <a:off x="5511800" y="295465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2490471" y="2747646"/>
          <a:ext cx="2623820" cy="71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r:id="rId3" imgW="1320165" imgH="355600" progId="Equation.KSEE3">
                  <p:embed/>
                </p:oleObj>
              </mc:Choice>
              <mc:Fallback>
                <p:oleObj r:id="rId3" imgW="1320165" imgH="355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0471" y="2747646"/>
                        <a:ext cx="2623820" cy="7169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-2147482616"/>
          <p:cNvGraphicFramePr>
            <a:graphicFrameLocks noChangeAspect="1"/>
          </p:cNvGraphicFramePr>
          <p:nvPr/>
        </p:nvGraphicFramePr>
        <p:xfrm>
          <a:off x="6317615" y="3147695"/>
          <a:ext cx="3797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r:id="rId5" imgW="228600" imgH="228600" progId="Equation.KSEE3">
                  <p:embed/>
                </p:oleObj>
              </mc:Choice>
              <mc:Fallback>
                <p:oleObj r:id="rId5" imgW="2286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7615" y="3147695"/>
                        <a:ext cx="3797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-2147482616"/>
          <p:cNvGraphicFramePr>
            <a:graphicFrameLocks noChangeAspect="1"/>
          </p:cNvGraphicFramePr>
          <p:nvPr/>
        </p:nvGraphicFramePr>
        <p:xfrm>
          <a:off x="6387465" y="3406775"/>
          <a:ext cx="27432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r:id="rId7" imgW="165100" imgH="228600" progId="Equation.KSEE3">
                  <p:embed/>
                </p:oleObj>
              </mc:Choice>
              <mc:Fallback>
                <p:oleObj r:id="rId7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87465" y="3406775"/>
                        <a:ext cx="27432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28445"/>
            <a:ext cx="105086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基于物品的协同过滤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ItemCF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利用行为的相似度计算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物品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的相似度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，计算物品之间相似度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3101023" y="3158490"/>
          <a:ext cx="2347595" cy="94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r:id="rId3" imgW="1181100" imgH="469900" progId="Equation.KSEE3">
                  <p:embed/>
                </p:oleObj>
              </mc:Choice>
              <mc:Fallback>
                <p:oleObj r:id="rId3" imgW="1181100" imgH="469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1023" y="3158490"/>
                        <a:ext cx="2347595" cy="946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76340" y="2964180"/>
            <a:ext cx="271907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N(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)，喜欢物品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的用户数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左箭头 10"/>
          <p:cNvSpPr/>
          <p:nvPr/>
        </p:nvSpPr>
        <p:spPr>
          <a:xfrm rot="9360000">
            <a:off x="5728335" y="340995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3101023" y="4230053"/>
          <a:ext cx="2347595" cy="102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r:id="rId5" imgW="1181100" imgH="508000" progId="Equation.KSEE3">
                  <p:embed/>
                </p:oleObj>
              </mc:Choice>
              <mc:Fallback>
                <p:oleObj r:id="rId5" imgW="1181100" imgH="508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1023" y="4230053"/>
                        <a:ext cx="2347595" cy="1023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180455" y="4143375"/>
            <a:ext cx="479234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N(j)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过大，说明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是热门物品很多人都喜欢</a:t>
            </a:r>
            <a:endParaRPr lang="zh-CN" altLang="en-US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需要对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N(j)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进行惩罚，避免推荐热门物品</a:t>
            </a:r>
            <a:endParaRPr kumimoji="0" lang="zh-CN" altLang="zh-CN" sz="1800" b="0" i="0" u="none" strike="noStrike" kern="1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28445"/>
            <a:ext cx="105086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基于物品的协同过滤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ItemCF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，用户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对物品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的兴趣度，等价于物品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个邻居物品，受到用户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的兴趣度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，为用户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生成推荐列表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和用户历史上感兴趣的物品越相似的物品，越有可能在用户的推荐列表中获得比较高的排名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预测用户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对物品的兴趣度，去掉用户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已经喜欢过的物品，剩下按照从大到小进行推荐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6340" y="2640330"/>
            <a:ext cx="57010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S(i,K)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物品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最相似的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个物品集合</a:t>
            </a:r>
            <a:endParaRPr altLang="zh-CN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N(u)</a:t>
            </a:r>
            <a:r>
              <a:rPr 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表示用户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喜欢的物品集合</a:t>
            </a:r>
            <a:endParaRPr altLang="zh-CN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表示物品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的相似度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用户</a:t>
            </a:r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对物品</a:t>
            </a:r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的兴趣</a:t>
            </a:r>
          </a:p>
        </p:txBody>
      </p:sp>
      <p:sp>
        <p:nvSpPr>
          <p:cNvPr id="11" name="左箭头 10"/>
          <p:cNvSpPr/>
          <p:nvPr/>
        </p:nvSpPr>
        <p:spPr>
          <a:xfrm rot="10620000">
            <a:off x="5511800" y="295465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2514918" y="2747646"/>
          <a:ext cx="2574925" cy="71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r:id="rId3" imgW="1295400" imgH="355600" progId="Equation.KSEE3">
                  <p:embed/>
                </p:oleObj>
              </mc:Choice>
              <mc:Fallback>
                <p:oleObj r:id="rId3" imgW="1295400" imgH="355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4918" y="2747646"/>
                        <a:ext cx="2574925" cy="7169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-2147482616"/>
          <p:cNvGraphicFramePr>
            <a:graphicFrameLocks noChangeAspect="1"/>
          </p:cNvGraphicFramePr>
          <p:nvPr/>
        </p:nvGraphicFramePr>
        <p:xfrm>
          <a:off x="6338570" y="3136900"/>
          <a:ext cx="33782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r:id="rId5" imgW="203200" imgH="241300" progId="Equation.KSEE3">
                  <p:embed/>
                </p:oleObj>
              </mc:Choice>
              <mc:Fallback>
                <p:oleObj r:id="rId5" imgW="2032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38570" y="3136900"/>
                        <a:ext cx="33782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-2147482616"/>
          <p:cNvGraphicFramePr>
            <a:graphicFrameLocks noChangeAspect="1"/>
          </p:cNvGraphicFramePr>
          <p:nvPr/>
        </p:nvGraphicFramePr>
        <p:xfrm>
          <a:off x="6387465" y="3395980"/>
          <a:ext cx="27432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2" r:id="rId7" imgW="165100" imgH="241300" progId="Equation.KSEE3">
                  <p:embed/>
                </p:oleObj>
              </mc:Choice>
              <mc:Fallback>
                <p:oleObj r:id="rId7" imgW="165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87465" y="3395980"/>
                        <a:ext cx="27432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54660" y="1395730"/>
            <a:ext cx="49510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Surprise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工具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https://surprise.readthedocs.io/en/stable/prediction_algorithms_package.html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基于邻域的协同过滤算法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knns.KNNBasic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knns.KNNWithMeans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knns.KNNWithZScore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knns.KNNBaseline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15" y="1623695"/>
            <a:ext cx="6629400" cy="36099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54660" y="1395730"/>
            <a:ext cx="47155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knns.KNNBasic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，邻域的个数 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40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sim_options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设置邻域参数，包括：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user_based，是否为基于用户的协同过滤，默认为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True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，也可以设置为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False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name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，相似度计算方式，默认为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MSD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，也可设置为cosine，pearson，pearson_baseline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min_support，最小支持度，对用户或者商品进行筛选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shrinkage：收缩参数（仅与Pearson correlation相似度相关）。 默认值为100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85" y="1395730"/>
            <a:ext cx="6677025" cy="4276725"/>
          </a:xfrm>
          <a:prstGeom prst="rect">
            <a:avLst/>
          </a:prstGeom>
        </p:spPr>
      </p:pic>
      <p:sp>
        <p:nvSpPr>
          <p:cNvPr id="11" name="左箭头 10"/>
          <p:cNvSpPr/>
          <p:nvPr/>
        </p:nvSpPr>
        <p:spPr>
          <a:xfrm rot="9240000">
            <a:off x="9671050" y="277685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24440" y="2453640"/>
            <a:ext cx="171958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altLang="zh-CN" sz="14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用户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v </a:t>
            </a:r>
            <a:r>
              <a:rPr altLang="zh-CN" sz="14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对物品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 </a:t>
            </a:r>
            <a:r>
              <a:rPr altLang="zh-CN" sz="14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的兴趣</a:t>
            </a:r>
            <a:endParaRPr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54660" y="1395730"/>
            <a:ext cx="4567555" cy="6413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Surprise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中的相似度度量方式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835140" y="1284605"/>
          <a:ext cx="5154295" cy="270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7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相似度度量标准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度量标准说明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1：cosine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用户（items）之间的cosine 相似度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2：msd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用户（items）之间的均方差误差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3：pearson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用户（items）之间的皮尔逊相关系数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75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4：pearson_baseline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计算用户（item）之间的（缩小的）皮尔逊相关系数，使用基准值进行居中而不是平均值。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2037080"/>
            <a:ext cx="3114675" cy="876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960" y="2037080"/>
            <a:ext cx="3171825" cy="971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" y="3103880"/>
            <a:ext cx="2657475" cy="561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520" y="3113405"/>
            <a:ext cx="2686050" cy="552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60" y="4111625"/>
            <a:ext cx="4371975" cy="990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1270" y="4064000"/>
            <a:ext cx="4467225" cy="1047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25" y="5396230"/>
            <a:ext cx="5629275" cy="981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8385" y="5396230"/>
            <a:ext cx="5638800" cy="9810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54660" y="1395730"/>
            <a:ext cx="47155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knns.KNNBasicWithMeans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，邻域的个数 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40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sim_options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设置邻域参数，包括：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user_based，是否为基于用户的协同过滤，默认为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True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，也可以设置为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False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name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，相似度计算方式，默认为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MSD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，也可设置为cosine，pearson，pearson_baseline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min_support，最小支持度，对用户或者商品进行筛选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shrinkage：收缩参数（仅与Pearson correlation相似度相关）。 默认值为100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20" y="1372870"/>
            <a:ext cx="6467475" cy="4229100"/>
          </a:xfrm>
          <a:prstGeom prst="rect">
            <a:avLst/>
          </a:prstGeom>
        </p:spPr>
      </p:pic>
      <p:sp>
        <p:nvSpPr>
          <p:cNvPr id="11" name="左箭头 10"/>
          <p:cNvSpPr/>
          <p:nvPr/>
        </p:nvSpPr>
        <p:spPr>
          <a:xfrm rot="9240000">
            <a:off x="10075545" y="267843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28935" y="2355215"/>
            <a:ext cx="171958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用户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的平均兴趣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sz="4800" dirty="0"/>
              <a:t>1</a:t>
            </a:r>
            <a:r>
              <a:rPr lang="en-US" altLang="zh-CN" sz="4800" dirty="0"/>
              <a:t>/2</a:t>
            </a:r>
            <a:r>
              <a:rPr lang="zh-CN" altLang="en-US" sz="4800" dirty="0"/>
              <a:t> 因子分解机</a:t>
            </a:r>
            <a:endParaRPr lang="zh-CN" altLang="en-US" sz="4800" dirty="0">
              <a:ea typeface="宋体" panose="02010600030101010101" pitchFamily="2" charset="-122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54660" y="1395730"/>
            <a:ext cx="47155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knns.KNNBasicWithZScore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，邻域的个数 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40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sim_options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设置邻域参数，包括：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user_based，是否为基于用户的协同过滤，默认为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True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，也可以设置为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False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name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，相似度计算方式，默认为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MSD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，也可设置为cosine，pearson，pearson_baseline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min_support，最小支持度，对用户或者商品进行筛选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shrinkage：收缩参数（仅与Pearson correlation相似度相关）。 默认值为100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15" y="1367155"/>
            <a:ext cx="6600825" cy="4714875"/>
          </a:xfrm>
          <a:prstGeom prst="rect">
            <a:avLst/>
          </a:prstGeom>
        </p:spPr>
      </p:pic>
      <p:sp>
        <p:nvSpPr>
          <p:cNvPr id="11" name="左箭头 10"/>
          <p:cNvSpPr/>
          <p:nvPr/>
        </p:nvSpPr>
        <p:spPr>
          <a:xfrm rot="9240000">
            <a:off x="10075545" y="306197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28935" y="2738755"/>
            <a:ext cx="171958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用户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的平均兴趣及标准差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54660" y="1395730"/>
            <a:ext cx="48139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knns.KNNBaseline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，邻域的个数 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40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sim_options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设置邻域参数，包括：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user_based，是否为基于用户的协同过滤，默认为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True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，也可以设置为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False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name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，相似度计算，推荐使用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pearson_baseline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bsl_options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baseline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优化方式，可以设置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SGD,ALS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等优化算法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min_support，最小支持度，对用户或者商品进行筛选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shrinkage：收缩参数（仅与Pearson correlation相似度相关）。 默认值为100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595" y="1395730"/>
            <a:ext cx="6591300" cy="4448175"/>
          </a:xfrm>
          <a:prstGeom prst="rect">
            <a:avLst/>
          </a:prstGeom>
        </p:spPr>
      </p:pic>
      <p:sp>
        <p:nvSpPr>
          <p:cNvPr id="11" name="左箭头 10"/>
          <p:cNvSpPr/>
          <p:nvPr/>
        </p:nvSpPr>
        <p:spPr>
          <a:xfrm rot="9240000">
            <a:off x="10075545" y="267843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28935" y="2355215"/>
            <a:ext cx="1719580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考虑到用户打分的偏差，偏差计算时使用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baseline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在KNNWithMeans基础上，用baseline替代均值</a:t>
            </a:r>
          </a:p>
        </p:txBody>
      </p:sp>
      <p:sp>
        <p:nvSpPr>
          <p:cNvPr id="3" name="矩形 2"/>
          <p:cNvSpPr/>
          <p:nvPr/>
        </p:nvSpPr>
        <p:spPr>
          <a:xfrm>
            <a:off x="5268595" y="1553210"/>
            <a:ext cx="915670" cy="23558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935" y="3849370"/>
            <a:ext cx="1630045" cy="11093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Baseline</a:t>
            </a:r>
            <a:r>
              <a:rPr lang="zh-CN" altLang="zh-CN" dirty="0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614805"/>
            <a:ext cx="562546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ALS</a:t>
            </a:r>
            <a:r>
              <a:rPr lang="zh-CN" altLang="en-US" sz="1800" dirty="0">
                <a:ea typeface="宋体" panose="02010600030101010101" pitchFamily="2" charset="-122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</a:rPr>
              <a:t>SGD</a:t>
            </a:r>
            <a:r>
              <a:rPr lang="zh-CN" altLang="en-US" sz="1800" dirty="0">
                <a:ea typeface="宋体" panose="02010600030101010101" pitchFamily="2" charset="-122"/>
              </a:rPr>
              <a:t>作为优化方法，应用于很多优化问题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Factor in the Neighbors: Scalable and Accurate Collaborative Filtering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sz="1800" dirty="0">
                <a:ea typeface="宋体" panose="02010600030101010101" pitchFamily="2" charset="-122"/>
                <a:sym typeface="+mn-ea"/>
              </a:rPr>
              <a:t>ACM Transactions on Knowledge Discovery from Data, 2010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算法：基于统计的基准预测线打分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bui 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预测值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bu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用户对整体的偏差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bi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商品对整体的偏差</a:t>
            </a:r>
            <a:endParaRPr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30" y="549910"/>
            <a:ext cx="7048500" cy="6362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72375" y="2322830"/>
            <a:ext cx="2073910" cy="36703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49670" y="4820920"/>
            <a:ext cx="4576445" cy="82804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04850" y="1614805"/>
            <a:ext cx="562546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</a:rPr>
              <a:t>Baseline</a:t>
            </a:r>
            <a:r>
              <a:rPr lang="zh-CN" altLang="en-US" sz="1800" dirty="0">
                <a:ea typeface="宋体" panose="02010600030101010101" pitchFamily="2" charset="-122"/>
              </a:rPr>
              <a:t>算法</a:t>
            </a: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ALS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进行优化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固定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bu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，优化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bi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，固定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bi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，优化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bu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10" y="1941830"/>
            <a:ext cx="7029450" cy="2857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25450" y="1179830"/>
            <a:ext cx="562292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from surprise import KNNWithMeans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from surprise import Dataset, Reader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数据读取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reader = Reader(line_format='user item rating timestamp', sep=',', skip_lines=1)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data = Dataset.load_from_file('./ratings.csv', reader=reader)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trainset = data.build_full_trainset()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UserCF 计算得分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algo = KNNWithMeans(k=50, sim_options={'user_based': True})</a:t>
            </a:r>
            <a:endParaRPr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algo.fit(trainset)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uid = str(196)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iid = str(302)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pred = algo.predict(uid, iid)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print(pred)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15" y="3446780"/>
            <a:ext cx="3457575" cy="291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615" y="2137410"/>
            <a:ext cx="4657725" cy="714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基于邻域的协同过滤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25450" y="1179830"/>
            <a:ext cx="64877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from surprise import KNNWithMeans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from surprise import Dataset, Reader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数据读取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reader = Reader(line_format='user item rating timestamp', sep=',', skip_lines=1)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data = Dataset.load_from_file('./ratings.csv', reader=reader)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trainset = data.build_full_trainset()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ItemCF 计算得分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取最相似的用户计算时，只取最相似的k个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algo = KNNWithMeans(k=50, sim_options={'user_based': False, 'name': 'cosine'})</a:t>
            </a:r>
            <a:endParaRPr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algo.fit(trainset)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uid = str(196)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iid = str(302)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pred = algo.predict(uid, iid)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print(pred)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20" y="3037840"/>
            <a:ext cx="3486150" cy="2886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20" y="1882140"/>
            <a:ext cx="4543425" cy="7334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Summary</a:t>
            </a:r>
            <a:endParaRPr lang="zh-CN" altLang="en-US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752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基于邻域的协同过滤：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方法直接，容易实现，可解释性好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邻域方法可以在离线预先计算近邻，通过预先计算好的相似矩阵找出k近邻后就可以对item评分进行预测，推荐过程的实时性强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邻居数K是重要参数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,k可以通过交叉验证来选择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通常k的取值在20到50之间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用户数和item数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大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时，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保存所有的相似度需要大量的存储空间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。可以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提前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进行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过滤，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去掉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不重要的相似度信息(Top-N过滤,阈值过滤,负值过滤)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冷启动问题，新的user和item找k近邻需要借助其他方法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稀疏问题，当评分矩阵很稀疏时，两个用户共同评分的项会很少，使得预测结果偏差较大。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Summary</a:t>
            </a:r>
            <a:endParaRPr lang="zh-CN" altLang="en-US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752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UserCF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ItemCF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UserCF: 推荐和当前用户相似度高的N个用户产生过行为的物品给当前用户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ItemCF: 推荐和当前用户历史上行为过的物品相似的物品给当前用户(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可解释性强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用户数远大于物品数时，使用采用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ItemCF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；用户数少于物品数时，使用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UserCF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更准确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如果物品列表经常变换，那么采用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UserCF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更准确；如果物品列表相对于用户更稳定，那么采用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ItemCF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在冷启动阶段，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UserCF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对于新加入的物品能很快进入推荐列表，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ItemCF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对新加入的用户可以很快进行推荐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5576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Thinking1：在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推荐系统</a:t>
            </a:r>
            <a:r>
              <a:rPr altLang="zh-CN" sz="2200" dirty="0">
                <a:ea typeface="宋体" panose="02010600030101010101" pitchFamily="2" charset="-122"/>
                <a:sym typeface="+mn-ea"/>
              </a:rPr>
              <a:t>中，FM和MF哪个应用的更多，为什么</a:t>
            </a: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Thinking2：FFM与FM有哪些区别？</a:t>
            </a: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Thinking3：DeepFM相比于FM解决了哪些问题，原理是怎样的</a:t>
            </a: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Thinking4：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Surprise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工具中的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算法原理是怎样的？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BaselineOnly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KNNBaseline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有什么区别？</a:t>
            </a: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</a:t>
            </a:r>
            <a:r>
              <a:rPr lang="en-US" sz="2200" dirty="0">
                <a:ea typeface="宋体" panose="02010600030101010101" pitchFamily="2" charset="-122"/>
                <a:sym typeface="+mn-ea"/>
              </a:rPr>
              <a:t>5</a:t>
            </a:r>
            <a:r>
              <a:rPr altLang="zh-CN" sz="22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基于邻域的协同过滤都有哪些算法，请简述原理</a:t>
            </a:r>
            <a:endParaRPr altLang="zh-CN" sz="22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5576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Action1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：使用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libfm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工具对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movielens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进行评分预测，采用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SGD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优化算法</a:t>
            </a:r>
            <a:endParaRPr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：使用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对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movielens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进行评分预测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Action3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：使用基于邻域的协同过滤（KNNBasic, KNNWithMeans, KNNWithZScore, KNNBaseline中的任意一种）对MovieLens数据集进行协同过滤，采用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k折交叉验证(k=3)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，输出每次计算的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RMSE, MAE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4316730"/>
            <a:ext cx="3962400" cy="2143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回顾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46225"/>
            <a:ext cx="10735945" cy="4951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2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矩阵分解：</a:t>
            </a:r>
          </a:p>
          <a:p>
            <a:pPr>
              <a:lnSpc>
                <a:spcPct val="150000"/>
              </a:lnSpc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将矩阵拆解为多个矩阵的乘积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矩阵分解方法：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800" dirty="0">
                <a:ea typeface="宋体" panose="02010600030101010101" pitchFamily="2" charset="-122"/>
              </a:rPr>
              <a:t>EVD</a:t>
            </a:r>
            <a:r>
              <a:rPr lang="zh-CN" altLang="en-US" sz="3800" dirty="0">
                <a:ea typeface="宋体" panose="02010600030101010101" pitchFamily="2" charset="-122"/>
              </a:rPr>
              <a:t>（特征值分解）</a:t>
            </a:r>
            <a:endParaRPr lang="en-US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800" dirty="0">
                <a:ea typeface="宋体" panose="02010600030101010101" pitchFamily="2" charset="-122"/>
              </a:rPr>
              <a:t>SVD</a:t>
            </a:r>
            <a:r>
              <a:rPr lang="zh-CN" altLang="en-US" sz="3800" dirty="0">
                <a:ea typeface="宋体" panose="02010600030101010101" pitchFamily="2" charset="-122"/>
              </a:rPr>
              <a:t>（奇异值分解）</a:t>
            </a:r>
            <a:endParaRPr 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</a:rPr>
              <a:t>求解近似矩阵分解的最优化问题</a:t>
            </a:r>
            <a:endParaRPr lang="en-US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800" dirty="0">
                <a:ea typeface="宋体" panose="02010600030101010101" pitchFamily="2" charset="-122"/>
              </a:rPr>
              <a:t>ALS</a:t>
            </a:r>
            <a:r>
              <a:rPr lang="zh-CN" altLang="en-US" sz="3800" dirty="0">
                <a:ea typeface="宋体" panose="02010600030101010101" pitchFamily="2" charset="-122"/>
              </a:rPr>
              <a:t>（交替最小二乘法）：</a:t>
            </a:r>
            <a:r>
              <a:rPr lang="en-US" altLang="zh-CN" sz="3800" dirty="0">
                <a:ea typeface="宋体" panose="02010600030101010101" pitchFamily="2" charset="-122"/>
              </a:rPr>
              <a:t>ALS-WR</a:t>
            </a:r>
            <a:endParaRPr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800" dirty="0">
                <a:ea typeface="宋体" panose="02010600030101010101" pitchFamily="2" charset="-122"/>
              </a:rPr>
              <a:t>SGD</a:t>
            </a:r>
            <a:r>
              <a:rPr lang="zh-CN" altLang="en-US" sz="3800" dirty="0">
                <a:ea typeface="宋体" panose="02010600030101010101" pitchFamily="2" charset="-122"/>
              </a:rPr>
              <a:t>（随机梯度下降）：</a:t>
            </a:r>
            <a:r>
              <a:rPr lang="en-US" altLang="zh-CN" sz="3800" dirty="0">
                <a:ea typeface="宋体" panose="02010600030101010101" pitchFamily="2" charset="-122"/>
              </a:rPr>
              <a:t>FunkSVD, BiasSVD, SVD++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330" y="2209165"/>
            <a:ext cx="6343650" cy="25628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4" name="图片 3" descr="因子分解机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545" y="1476375"/>
            <a:ext cx="7534275" cy="3905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因子分解机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85" y="1186815"/>
            <a:ext cx="8286750" cy="5600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基于邻域的推荐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45" y="1280795"/>
            <a:ext cx="8372475" cy="4486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基于邻域的推荐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" y="1419225"/>
            <a:ext cx="9877425" cy="455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工作中的应用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19785" y="1704975"/>
            <a:ext cx="10387965" cy="4204335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很多算法原理是相通的，相互借鉴</a:t>
            </a:r>
          </a:p>
          <a:p>
            <a:pPr>
              <a:lnSpc>
                <a:spcPct val="17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将问题转换为模型的能力</a:t>
            </a:r>
            <a:endParaRPr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面试中的环节：</a:t>
            </a:r>
          </a:p>
          <a:p>
            <a:pPr lvl="1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算法原理 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动手总结，写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Blog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笔记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思维导图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  <a:p>
            <a:pPr lvl="1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项目经验 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丰富简历，在实战中应用</a:t>
            </a:r>
          </a:p>
          <a:p>
            <a:pPr lvl="1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其他因素（手速，学习能力，对对方的理解）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zh-CN" sz="22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工作中的应用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15" y="1132840"/>
            <a:ext cx="5316855" cy="55397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65" y="1132840"/>
            <a:ext cx="5551805" cy="55137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回顾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174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奇异值分解可以对矩阵进行无损分解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在实际中，我们可以抽取前K个特征，对矩阵进行降维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SVD在降维中有效，抽取不同的K值（10%的特征包含99%的信息）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在评分预测中使用funkSVD，只根据实际评分误差进行目标最优化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funkSVD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的基础上，加入用户/商品偏好 =&gt; BiasSVD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BiasSVD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的基础上，考虑用户的隐式反馈 =&gt; SVD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++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以上的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MF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，我们都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只考虑user和item特征，但实际上一个预测问题包含的特征维度可能很多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的局限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8868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什么是预测问题：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在机器学习中，可以把预测问题看成是估计一个函数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维实特征向量      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映射到目标域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对于训练集，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回归问题：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为实数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二分类问题：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{0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1}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的维度往往很大，不只是二维，即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userID, itemID</a:t>
            </a: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2636520" y="2767330"/>
          <a:ext cx="1487805" cy="48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r:id="rId5" imgW="711200" imgH="228600" progId="Equation.KSEE3">
                  <p:embed/>
                </p:oleObj>
              </mc:Choice>
              <mc:Fallback>
                <p:oleObj r:id="rId5" imgW="711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6520" y="2767330"/>
                        <a:ext cx="1487805" cy="484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2611755" y="3354070"/>
          <a:ext cx="80581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r:id="rId7" imgW="431800" imgH="203200" progId="Equation.KSEE3">
                  <p:embed/>
                </p:oleObj>
              </mc:Choice>
              <mc:Fallback>
                <p:oleObj r:id="rId7" imgW="4318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1755" y="3354070"/>
                        <a:ext cx="805815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2230755" y="3850005"/>
          <a:ext cx="5154295" cy="48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r:id="rId9" imgW="2463165" imgH="228600" progId="Equation.KSEE3">
                  <p:embed/>
                </p:oleObj>
              </mc:Choice>
              <mc:Fallback>
                <p:oleObj r:id="rId9" imgW="2463165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0755" y="3850005"/>
                        <a:ext cx="5154295" cy="484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b5e3dc7-906e-48dd-a8d0-06467d91625e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17ce196-be0a-424f-8ac6-56fbda38bea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7cb53df-b479-40c2-9ccb-cd5abbf40ed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048d281-8c62-48f2-ad20-5fddfc783841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17ce196-be0a-424f-8ac6-56fbda38bea8}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189</TotalTime>
  <Words>5349</Words>
  <Application>Microsoft Office PowerPoint</Application>
  <PresentationFormat>宽屏</PresentationFormat>
  <Paragraphs>692</Paragraphs>
  <Slides>76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76</vt:i4>
      </vt:variant>
    </vt:vector>
  </HeadingPairs>
  <TitlesOfParts>
    <vt:vector size="86" baseType="lpstr">
      <vt:lpstr>PingFang SC</vt:lpstr>
      <vt:lpstr>宋体</vt:lpstr>
      <vt:lpstr>Arial</vt:lpstr>
      <vt:lpstr>Calibri</vt:lpstr>
      <vt:lpstr>Calibri Light</vt:lpstr>
      <vt:lpstr>Helvetica</vt:lpstr>
      <vt:lpstr>Wingdings</vt:lpstr>
      <vt:lpstr>Office 主题​​</vt:lpstr>
      <vt:lpstr>Equation.KSEE3</vt:lpstr>
      <vt:lpstr>Bitmap Image</vt:lpstr>
      <vt:lpstr>因子分解机, libFM与基于邻域的协同过滤 Lesson-05</vt:lpstr>
      <vt:lpstr>学习方法</vt:lpstr>
      <vt:lpstr>学习方法</vt:lpstr>
      <vt:lpstr>学习方法</vt:lpstr>
      <vt:lpstr>&gt;&gt;   今天的学习目标</vt:lpstr>
      <vt:lpstr>1/2 因子分解机</vt:lpstr>
      <vt:lpstr>MF回顾</vt:lpstr>
      <vt:lpstr>MF回顾</vt:lpstr>
      <vt:lpstr>MF的局限</vt:lpstr>
      <vt:lpstr>MF的局限</vt:lpstr>
      <vt:lpstr>MF的局限</vt:lpstr>
      <vt:lpstr>FM算法</vt:lpstr>
      <vt:lpstr>FM算法</vt:lpstr>
      <vt:lpstr>FM算法</vt:lpstr>
      <vt:lpstr>FM算法</vt:lpstr>
      <vt:lpstr>FM算法</vt:lpstr>
      <vt:lpstr>FM算法</vt:lpstr>
      <vt:lpstr>FM算法</vt:lpstr>
      <vt:lpstr>FM算法</vt:lpstr>
      <vt:lpstr>libFM</vt:lpstr>
      <vt:lpstr>libFM</vt:lpstr>
      <vt:lpstr>libFM</vt:lpstr>
      <vt:lpstr>libFM</vt:lpstr>
      <vt:lpstr>libFM</vt:lpstr>
      <vt:lpstr>libFM</vt:lpstr>
      <vt:lpstr>FFM算法</vt:lpstr>
      <vt:lpstr>FFM算法</vt:lpstr>
      <vt:lpstr>FFM算法</vt:lpstr>
      <vt:lpstr>FFM算法</vt:lpstr>
      <vt:lpstr>FFM算法</vt:lpstr>
      <vt:lpstr>FFM工具</vt:lpstr>
      <vt:lpstr>FFM工具</vt:lpstr>
      <vt:lpstr>FFM工具</vt:lpstr>
      <vt:lpstr>FFM工具</vt:lpstr>
      <vt:lpstr>DeepFM算法</vt:lpstr>
      <vt:lpstr>DeepFM算法</vt:lpstr>
      <vt:lpstr>DeepFM算法</vt:lpstr>
      <vt:lpstr>DeepFM算法</vt:lpstr>
      <vt:lpstr>DeepFM算法</vt:lpstr>
      <vt:lpstr>DeepFM算法</vt:lpstr>
      <vt:lpstr>DeepFM算法</vt:lpstr>
      <vt:lpstr>DeepFM算法</vt:lpstr>
      <vt:lpstr>DeepFM算法</vt:lpstr>
      <vt:lpstr>DeepFM工具</vt:lpstr>
      <vt:lpstr>DeepFM工具</vt:lpstr>
      <vt:lpstr>DeepFM工具</vt:lpstr>
      <vt:lpstr>Summary</vt:lpstr>
      <vt:lpstr>2/2  基于邻域的协同过滤</vt:lpstr>
      <vt:lpstr>基于邻域的协同过滤</vt:lpstr>
      <vt:lpstr>基于邻域的协同过滤</vt:lpstr>
      <vt:lpstr>基于邻域的协同过滤</vt:lpstr>
      <vt:lpstr>基于邻域的协同过滤</vt:lpstr>
      <vt:lpstr>基于邻域的协同过滤</vt:lpstr>
      <vt:lpstr>基于邻域的协同过滤</vt:lpstr>
      <vt:lpstr>基于邻域的协同过滤</vt:lpstr>
      <vt:lpstr>基于邻域的协同过滤</vt:lpstr>
      <vt:lpstr>基于邻域的协同过滤</vt:lpstr>
      <vt:lpstr>基于邻域的协同过滤</vt:lpstr>
      <vt:lpstr>基于邻域的协同过滤</vt:lpstr>
      <vt:lpstr>基于邻域的协同过滤</vt:lpstr>
      <vt:lpstr>基于邻域的协同过滤</vt:lpstr>
      <vt:lpstr>Baseline算法</vt:lpstr>
      <vt:lpstr>Baseline算法</vt:lpstr>
      <vt:lpstr>基于邻域的协同过滤</vt:lpstr>
      <vt:lpstr>基于邻域的协同过滤</vt:lpstr>
      <vt:lpstr>Summary</vt:lpstr>
      <vt:lpstr>Summary</vt:lpstr>
      <vt:lpstr>Thinking&amp;Action</vt:lpstr>
      <vt:lpstr>Thinking&amp;Action</vt:lpstr>
      <vt:lpstr>Summary</vt:lpstr>
      <vt:lpstr>Summary</vt:lpstr>
      <vt:lpstr>Summary</vt:lpstr>
      <vt:lpstr>Summary</vt:lpstr>
      <vt:lpstr>Thank You Using data to solve problems</vt:lpstr>
      <vt:lpstr>工作中的应用</vt:lpstr>
      <vt:lpstr>工作中的应用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Chen Yang</cp:lastModifiedBy>
  <cp:revision>2490</cp:revision>
  <dcterms:created xsi:type="dcterms:W3CDTF">2019-08-30T07:48:00Z</dcterms:created>
  <dcterms:modified xsi:type="dcterms:W3CDTF">2020-09-13T11:24:50Z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